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avi" ContentType="video/x-msvide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9"/>
  </p:notesMasterIdLst>
  <p:sldIdLst>
    <p:sldId id="256" r:id="rId2"/>
    <p:sldId id="266" r:id="rId3"/>
    <p:sldId id="278" r:id="rId4"/>
    <p:sldId id="303" r:id="rId5"/>
    <p:sldId id="304" r:id="rId6"/>
    <p:sldId id="305" r:id="rId7"/>
    <p:sldId id="306" r:id="rId8"/>
    <p:sldId id="307" r:id="rId9"/>
    <p:sldId id="308" r:id="rId10"/>
    <p:sldId id="309" r:id="rId11"/>
    <p:sldId id="310" r:id="rId12"/>
    <p:sldId id="311" r:id="rId13"/>
    <p:sldId id="312" r:id="rId14"/>
    <p:sldId id="313" r:id="rId15"/>
    <p:sldId id="314" r:id="rId16"/>
    <p:sldId id="315" r:id="rId17"/>
    <p:sldId id="316" r:id="rId18"/>
    <p:sldId id="318" r:id="rId19"/>
    <p:sldId id="317" r:id="rId20"/>
    <p:sldId id="319" r:id="rId21"/>
    <p:sldId id="337" r:id="rId22"/>
    <p:sldId id="320" r:id="rId23"/>
    <p:sldId id="336" r:id="rId24"/>
    <p:sldId id="321" r:id="rId25"/>
    <p:sldId id="322" r:id="rId26"/>
    <p:sldId id="323" r:id="rId27"/>
    <p:sldId id="325" r:id="rId28"/>
    <p:sldId id="326" r:id="rId29"/>
    <p:sldId id="327" r:id="rId30"/>
    <p:sldId id="338" r:id="rId31"/>
    <p:sldId id="339" r:id="rId32"/>
    <p:sldId id="329" r:id="rId33"/>
    <p:sldId id="330" r:id="rId34"/>
    <p:sldId id="351" r:id="rId35"/>
    <p:sldId id="331" r:id="rId36"/>
    <p:sldId id="332" r:id="rId37"/>
    <p:sldId id="333" r:id="rId38"/>
    <p:sldId id="334" r:id="rId39"/>
    <p:sldId id="344" r:id="rId40"/>
    <p:sldId id="345" r:id="rId41"/>
    <p:sldId id="346" r:id="rId42"/>
    <p:sldId id="347" r:id="rId43"/>
    <p:sldId id="348" r:id="rId44"/>
    <p:sldId id="349" r:id="rId45"/>
    <p:sldId id="350" r:id="rId46"/>
    <p:sldId id="335" r:id="rId47"/>
    <p:sldId id="302" r:id="rId4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3" autoAdjust="0"/>
    <p:restoredTop sz="69814" autoAdjust="0"/>
  </p:normalViewPr>
  <p:slideViewPr>
    <p:cSldViewPr snapToGrid="0">
      <p:cViewPr varScale="1">
        <p:scale>
          <a:sx n="80" d="100"/>
          <a:sy n="80" d="100"/>
        </p:scale>
        <p:origin x="179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media/media1.avi>
</file>

<file path=ppt/media/media10.avi>
</file>

<file path=ppt/media/media2.avi>
</file>

<file path=ppt/media/media3.avi>
</file>

<file path=ppt/media/media4.avi>
</file>

<file path=ppt/media/media5.avi>
</file>

<file path=ppt/media/media6.avi>
</file>

<file path=ppt/media/media7.avi>
</file>

<file path=ppt/media/media8.avi>
</file>

<file path=ppt/media/media9.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C677B7-A063-47CE-96A3-97C00524F390}" type="datetimeFigureOut">
              <a:rPr lang="zh-CN" altLang="en-US" smtClean="0"/>
              <a:t>2020/10/24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22F668-A711-45D1-A010-12162ED8D5E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Zooming</a:t>
            </a:r>
            <a:r>
              <a:rPr lang="en-US" altLang="zh-CN" baseline="0" dirty="0" smtClean="0"/>
              <a:t> Slow-Mo</a:t>
            </a:r>
          </a:p>
          <a:p>
            <a:r>
              <a:rPr lang="en-GB" altLang="zh-CN" sz="1200" dirty="0" smtClean="0">
                <a:ln w="6350">
                  <a:noFill/>
                </a:ln>
                <a:solidFill>
                  <a:schemeClr val="bg1">
                    <a:lumMod val="95000"/>
                  </a:schemeClr>
                </a:solidFill>
                <a:latin typeface="微软雅黑" panose="020B0503020204020204" pitchFamily="34" charset="-122"/>
                <a:ea typeface="微软雅黑" panose="020B0503020204020204" pitchFamily="34" charset="-122"/>
              </a:rPr>
              <a:t>Fast and Accurate</a:t>
            </a:r>
          </a:p>
          <a:p>
            <a:r>
              <a:rPr lang="en-GB" altLang="zh-CN" sz="1200" dirty="0" smtClean="0">
                <a:ln w="6350">
                  <a:noFill/>
                </a:ln>
                <a:solidFill>
                  <a:schemeClr val="bg1">
                    <a:lumMod val="95000"/>
                  </a:schemeClr>
                </a:solidFill>
                <a:latin typeface="微软雅黑" panose="020B0503020204020204" pitchFamily="34" charset="-122"/>
                <a:ea typeface="微软雅黑" panose="020B0503020204020204" pitchFamily="34" charset="-122"/>
              </a:rPr>
              <a:t>One-Stage Space-Time Video Super-Resolution</a:t>
            </a:r>
          </a:p>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但是，以上大多数方法都是多对一的体系结构，它们需要处理一批低分辨率（</a:t>
            </a:r>
            <a:r>
              <a:rPr lang="en-US" altLang="zh-CN" sz="1200" kern="1200" dirty="0" smtClean="0">
                <a:solidFill>
                  <a:schemeClr val="tx1"/>
                </a:solidFill>
                <a:effectLst/>
                <a:latin typeface="+mn-lt"/>
                <a:ea typeface="+mn-ea"/>
                <a:cs typeface="+mn-cs"/>
              </a:rPr>
              <a:t>LR</a:t>
            </a:r>
            <a:r>
              <a:rPr lang="zh-CN" altLang="zh-CN" sz="1200" kern="1200" dirty="0" smtClean="0">
                <a:solidFill>
                  <a:schemeClr val="tx1"/>
                </a:solidFill>
                <a:effectLst/>
                <a:latin typeface="+mn-lt"/>
                <a:ea typeface="+mn-ea"/>
                <a:cs typeface="+mn-cs"/>
              </a:rPr>
              <a:t>）帧来预测一个高分辨率（</a:t>
            </a:r>
            <a:r>
              <a:rPr lang="en-US" altLang="zh-CN" sz="1200" kern="1200" dirty="0" smtClean="0">
                <a:solidFill>
                  <a:schemeClr val="tx1"/>
                </a:solidFill>
                <a:effectLst/>
                <a:latin typeface="+mn-lt"/>
                <a:ea typeface="+mn-ea"/>
                <a:cs typeface="+mn-cs"/>
              </a:rPr>
              <a:t>HR</a:t>
            </a:r>
            <a:r>
              <a:rPr lang="zh-CN" altLang="zh-CN" sz="1200" kern="1200" dirty="0" smtClean="0">
                <a:solidFill>
                  <a:schemeClr val="tx1"/>
                </a:solidFill>
                <a:effectLst/>
                <a:latin typeface="+mn-lt"/>
                <a:ea typeface="+mn-ea"/>
                <a:cs typeface="+mn-cs"/>
              </a:rPr>
              <a:t>）帧，这使得这些方法在计算上没有效率。循环神经网络，例如卷积</a:t>
            </a:r>
            <a:r>
              <a:rPr lang="en-US" altLang="zh-CN" sz="1200" kern="1200" dirty="0" smtClean="0">
                <a:solidFill>
                  <a:schemeClr val="tx1"/>
                </a:solidFill>
                <a:effectLst/>
                <a:latin typeface="+mn-lt"/>
                <a:ea typeface="+mn-ea"/>
                <a:cs typeface="+mn-cs"/>
              </a:rPr>
              <a:t>LSTM [39]</a:t>
            </a:r>
            <a:r>
              <a:rPr lang="zh-CN"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），可以简化序列到序列（</a:t>
            </a:r>
            <a:r>
              <a:rPr lang="en-US" altLang="zh-CN" sz="1200" kern="1200" dirty="0" smtClean="0">
                <a:solidFill>
                  <a:schemeClr val="tx1"/>
                </a:solidFill>
                <a:effectLst/>
                <a:latin typeface="+mn-lt"/>
                <a:ea typeface="+mn-ea"/>
                <a:cs typeface="+mn-cs"/>
              </a:rPr>
              <a:t>S2S</a:t>
            </a:r>
            <a:r>
              <a:rPr lang="zh-CN" altLang="zh-CN" sz="1200" kern="1200" dirty="0" smtClean="0">
                <a:solidFill>
                  <a:schemeClr val="tx1"/>
                </a:solidFill>
                <a:effectLst/>
                <a:latin typeface="+mn-lt"/>
                <a:ea typeface="+mn-ea"/>
                <a:cs typeface="+mn-cs"/>
              </a:rPr>
              <a:t>）学习。</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方法</a:t>
            </a:r>
            <a:r>
              <a:rPr lang="en-US" altLang="zh-CN" sz="1200" kern="1200" dirty="0" smtClean="0">
                <a:solidFill>
                  <a:schemeClr val="tx1"/>
                </a:solidFill>
                <a:effectLst/>
                <a:latin typeface="+mn-lt"/>
                <a:ea typeface="+mn-ea"/>
                <a:cs typeface="+mn-cs"/>
              </a:rPr>
              <a:t>[17</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18]</a:t>
            </a:r>
            <a:r>
              <a:rPr lang="zh-CN" altLang="zh-CN" sz="1200" kern="1200" dirty="0" smtClean="0">
                <a:solidFill>
                  <a:schemeClr val="tx1"/>
                </a:solidFill>
                <a:effectLst/>
                <a:latin typeface="+mn-lt"/>
                <a:ea typeface="+mn-ea"/>
                <a:cs typeface="+mn-cs"/>
              </a:rPr>
              <a:t>中采用了它们来利用时间信息进行视频超分辨率（</a:t>
            </a:r>
            <a:r>
              <a:rPr lang="en-US" altLang="zh-CN" sz="1200" kern="1200" dirty="0" smtClean="0">
                <a:solidFill>
                  <a:schemeClr val="tx1"/>
                </a:solidFill>
                <a:effectLst/>
                <a:latin typeface="+mn-lt"/>
                <a:ea typeface="+mn-ea"/>
                <a:cs typeface="+mn-cs"/>
              </a:rPr>
              <a:t>VSR</a:t>
            </a:r>
            <a:r>
              <a:rPr lang="zh-CN" altLang="zh-CN" sz="1200" kern="1200" dirty="0" smtClean="0">
                <a:solidFill>
                  <a:schemeClr val="tx1"/>
                </a:solidFill>
                <a:effectLst/>
                <a:latin typeface="+mn-lt"/>
                <a:ea typeface="+mn-ea"/>
                <a:cs typeface="+mn-cs"/>
              </a:rPr>
              <a:t>）。但是，如果没有明确的时间对齐，基于循环神经网络的视频超分辨率（</a:t>
            </a:r>
            <a:r>
              <a:rPr lang="en-US" altLang="zh-CN" sz="1200" kern="1200" dirty="0" smtClean="0">
                <a:solidFill>
                  <a:schemeClr val="tx1"/>
                </a:solidFill>
                <a:effectLst/>
                <a:latin typeface="+mn-lt"/>
                <a:ea typeface="+mn-ea"/>
                <a:cs typeface="+mn-cs"/>
              </a:rPr>
              <a:t>VSR</a:t>
            </a:r>
            <a:r>
              <a:rPr lang="zh-CN" altLang="zh-CN" sz="1200" kern="1200" dirty="0" smtClean="0">
                <a:solidFill>
                  <a:schemeClr val="tx1"/>
                </a:solidFill>
                <a:effectLst/>
                <a:latin typeface="+mn-lt"/>
                <a:ea typeface="+mn-ea"/>
                <a:cs typeface="+mn-cs"/>
              </a:rPr>
              <a:t>）网络在处理视频中很大的、复杂运动方面的能力有限。</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FC22F668-A711-45D1-A010-12162ED8D5EC}" type="slidenum">
              <a:rPr lang="zh-CN" altLang="en-US" smtClean="0"/>
              <a:t>10</a:t>
            </a:fld>
            <a:endParaRPr lang="zh-CN" altLang="en-US"/>
          </a:p>
        </p:txBody>
      </p:sp>
    </p:spTree>
    <p:extLst>
      <p:ext uri="{BB962C8B-B14F-4D97-AF65-F5344CB8AC3E}">
        <p14:creationId xmlns:p14="http://schemas.microsoft.com/office/powerpoint/2010/main" val="94080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11</a:t>
            </a:fld>
            <a:endParaRPr lang="zh-CN" altLang="en-US"/>
          </a:p>
        </p:txBody>
      </p:sp>
    </p:spTree>
    <p:extLst>
      <p:ext uri="{BB962C8B-B14F-4D97-AF65-F5344CB8AC3E}">
        <p14:creationId xmlns:p14="http://schemas.microsoft.com/office/powerpoint/2010/main" val="28224605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12</a:t>
            </a:fld>
            <a:endParaRPr lang="zh-CN" altLang="en-US"/>
          </a:p>
        </p:txBody>
      </p:sp>
    </p:spTree>
    <p:extLst>
      <p:ext uri="{BB962C8B-B14F-4D97-AF65-F5344CB8AC3E}">
        <p14:creationId xmlns:p14="http://schemas.microsoft.com/office/powerpoint/2010/main" val="39234684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13</a:t>
            </a:fld>
            <a:endParaRPr lang="zh-CN" altLang="en-US"/>
          </a:p>
        </p:txBody>
      </p:sp>
    </p:spTree>
    <p:extLst>
      <p:ext uri="{BB962C8B-B14F-4D97-AF65-F5344CB8AC3E}">
        <p14:creationId xmlns:p14="http://schemas.microsoft.com/office/powerpoint/2010/main" val="12828369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因为没有</a:t>
            </a:r>
            <a:r>
              <a:rPr lang="en-US" altLang="zh-CN" dirty="0" err="1" smtClean="0"/>
              <a:t>gt</a:t>
            </a:r>
            <a:r>
              <a:rPr lang="zh-CN" altLang="en-US" dirty="0" smtClean="0"/>
              <a:t>的</a:t>
            </a:r>
            <a:r>
              <a:rPr lang="en-US" altLang="zh-CN" dirty="0" err="1" smtClean="0"/>
              <a:t>Lrframe</a:t>
            </a:r>
            <a:r>
              <a:rPr lang="zh-CN" altLang="en-US" dirty="0" smtClean="0"/>
              <a:t>，加强网络</a:t>
            </a:r>
            <a:endParaRPr lang="en-US" altLang="zh-CN" dirty="0" smtClean="0"/>
          </a:p>
          <a:p>
            <a:endParaRPr lang="en-US" altLang="zh-CN" dirty="0" smtClean="0"/>
          </a:p>
          <a:p>
            <a:r>
              <a:rPr lang="zh-CN" altLang="en-US" dirty="0" smtClean="0"/>
              <a:t>更改时间网络，更好地聚集信息，去预测。</a:t>
            </a:r>
            <a:endParaRPr lang="en-US" altLang="zh-CN"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14</a:t>
            </a:fld>
            <a:endParaRPr lang="zh-CN" altLang="en-US"/>
          </a:p>
        </p:txBody>
      </p:sp>
    </p:spTree>
    <p:extLst>
      <p:ext uri="{BB962C8B-B14F-4D97-AF65-F5344CB8AC3E}">
        <p14:creationId xmlns:p14="http://schemas.microsoft.com/office/powerpoint/2010/main" val="1399111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15</a:t>
            </a:fld>
            <a:endParaRPr lang="zh-CN" altLang="en-US"/>
          </a:p>
        </p:txBody>
      </p:sp>
    </p:spTree>
    <p:extLst>
      <p:ext uri="{BB962C8B-B14F-4D97-AF65-F5344CB8AC3E}">
        <p14:creationId xmlns:p14="http://schemas.microsoft.com/office/powerpoint/2010/main" val="38299713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16</a:t>
            </a:fld>
            <a:endParaRPr lang="zh-CN" altLang="en-US"/>
          </a:p>
        </p:txBody>
      </p:sp>
    </p:spTree>
    <p:extLst>
      <p:ext uri="{BB962C8B-B14F-4D97-AF65-F5344CB8AC3E}">
        <p14:creationId xmlns:p14="http://schemas.microsoft.com/office/powerpoint/2010/main" val="1407055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smtClean="0"/>
              <a:t>We ﬁrst use a feature extractor with a convolutional layer and k1 residual blocks to extract feature maps</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17</a:t>
            </a:fld>
            <a:endParaRPr lang="zh-CN" altLang="en-US"/>
          </a:p>
        </p:txBody>
      </p:sp>
    </p:spTree>
    <p:extLst>
      <p:ext uri="{BB962C8B-B14F-4D97-AF65-F5344CB8AC3E}">
        <p14:creationId xmlns:p14="http://schemas.microsoft.com/office/powerpoint/2010/main" val="42302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smtClean="0"/>
              <a:t>We ﬁrst use a feature extractor with a convolutional layer and k1 residual blocks to extract feature maps</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18</a:t>
            </a:fld>
            <a:endParaRPr lang="zh-CN" altLang="en-US"/>
          </a:p>
        </p:txBody>
      </p:sp>
    </p:spTree>
    <p:extLst>
      <p:ext uri="{BB962C8B-B14F-4D97-AF65-F5344CB8AC3E}">
        <p14:creationId xmlns:p14="http://schemas.microsoft.com/office/powerpoint/2010/main" val="41369195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19</a:t>
            </a:fld>
            <a:endParaRPr lang="zh-CN" altLang="en-US"/>
          </a:p>
        </p:txBody>
      </p:sp>
    </p:spTree>
    <p:extLst>
      <p:ext uri="{BB962C8B-B14F-4D97-AF65-F5344CB8AC3E}">
        <p14:creationId xmlns:p14="http://schemas.microsoft.com/office/powerpoint/2010/main" val="3019523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smtClean="0"/>
              <a:t>Forward and backward motion information</a:t>
            </a:r>
          </a:p>
          <a:p>
            <a:r>
              <a:rPr lang="en-US" altLang="zh-CN" dirty="0" smtClean="0"/>
              <a:t>F2 is not available</a:t>
            </a:r>
            <a:r>
              <a:rPr lang="zh-CN" altLang="en-US" dirty="0" smtClean="0"/>
              <a:t>，不能显式地进行监督，去提取特征</a:t>
            </a:r>
            <a:endParaRPr lang="en-US" altLang="zh-CN" dirty="0" smtClean="0"/>
          </a:p>
          <a:p>
            <a:r>
              <a:rPr lang="en-GB" altLang="zh-CN" dirty="0" smtClean="0"/>
              <a:t>we propose to use deformable sampling functions to implicitly capture motion information for frame feature temporal interpolation. With exploring rich local temporal contexts by deformable convolutions in sampling functions, our feature temporal interpolation can even handle very large motions in videos. </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20</a:t>
            </a:fld>
            <a:endParaRPr lang="zh-CN" altLang="en-US"/>
          </a:p>
        </p:txBody>
      </p:sp>
    </p:spTree>
    <p:extLst>
      <p:ext uri="{BB962C8B-B14F-4D97-AF65-F5344CB8AC3E}">
        <p14:creationId xmlns:p14="http://schemas.microsoft.com/office/powerpoint/2010/main" val="10704120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smtClean="0"/>
              <a:t>Forward and backward motion information</a:t>
            </a:r>
          </a:p>
          <a:p>
            <a:r>
              <a:rPr lang="en-US" altLang="zh-CN" dirty="0" smtClean="0"/>
              <a:t>F2 is not available</a:t>
            </a:r>
          </a:p>
          <a:p>
            <a:r>
              <a:rPr lang="en-GB" altLang="zh-CN" dirty="0" smtClean="0"/>
              <a:t>we propose to use deformable sampling functions to implicitly capture motion information for frame feature temporal interpolation. With exploring rich local temporal contexts by deformable convolutions in sampling functions, our feature temporal interpolation can even handle very large motions in videos. </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21</a:t>
            </a:fld>
            <a:endParaRPr lang="zh-CN" altLang="en-US"/>
          </a:p>
        </p:txBody>
      </p:sp>
    </p:spTree>
    <p:extLst>
      <p:ext uri="{BB962C8B-B14F-4D97-AF65-F5344CB8AC3E}">
        <p14:creationId xmlns:p14="http://schemas.microsoft.com/office/powerpoint/2010/main" val="3194319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smtClean="0"/>
              <a:t>Forward and backward motion information</a:t>
            </a:r>
          </a:p>
          <a:p>
            <a:r>
              <a:rPr lang="en-US" altLang="zh-CN" dirty="0" smtClean="0"/>
              <a:t>F2 is not available</a:t>
            </a:r>
          </a:p>
          <a:p>
            <a:r>
              <a:rPr lang="en-GB" altLang="zh-CN" dirty="0" smtClean="0"/>
              <a:t>we propose to use deformable sampling functions to implicitly capture motion information for frame feature temporal interpolation. With exploring rich local temporal contexts by deformable convolutions in sampling functions, our feature temporal interpolation can even handle very large motions in videos. </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22</a:t>
            </a:fld>
            <a:endParaRPr lang="zh-CN" altLang="en-US"/>
          </a:p>
        </p:txBody>
      </p:sp>
    </p:spTree>
    <p:extLst>
      <p:ext uri="{BB962C8B-B14F-4D97-AF65-F5344CB8AC3E}">
        <p14:creationId xmlns:p14="http://schemas.microsoft.com/office/powerpoint/2010/main" val="40671173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smtClean="0"/>
              <a:t>Forward and backward motion information</a:t>
            </a:r>
          </a:p>
          <a:p>
            <a:r>
              <a:rPr lang="en-US" altLang="zh-CN" dirty="0" smtClean="0"/>
              <a:t>F2 is not available</a:t>
            </a:r>
          </a:p>
          <a:p>
            <a:r>
              <a:rPr lang="en-GB" altLang="zh-CN" dirty="0" smtClean="0"/>
              <a:t>we propose to use deformable sampling functions to implicitly capture motion information for frame feature temporal interpolation. With exploring rich local temporal contexts by deformable convolutions in sampling functions, our feature temporal interpolation can even handle very large motions in videos. </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23</a:t>
            </a:fld>
            <a:endParaRPr lang="zh-CN" altLang="en-US"/>
          </a:p>
        </p:txBody>
      </p:sp>
    </p:spTree>
    <p:extLst>
      <p:ext uri="{BB962C8B-B14F-4D97-AF65-F5344CB8AC3E}">
        <p14:creationId xmlns:p14="http://schemas.microsoft.com/office/powerpoint/2010/main" val="39609558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smtClean="0"/>
              <a:t> It has been proved in previous video restoration tasks [40, 34, 37] that temporal information is vital. Therefore, rather than reconstructing HR frames from the corresponding individual feature maps, we aggregate temporal contexts from </a:t>
            </a:r>
            <a:r>
              <a:rPr lang="en-GB" altLang="zh-CN" dirty="0" err="1" smtClean="0"/>
              <a:t>neighboring</a:t>
            </a:r>
            <a:r>
              <a:rPr lang="en-GB" altLang="zh-CN" dirty="0" smtClean="0"/>
              <a:t> frames.</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24</a:t>
            </a:fld>
            <a:endParaRPr lang="zh-CN" altLang="en-US"/>
          </a:p>
        </p:txBody>
      </p:sp>
    </p:spTree>
    <p:extLst>
      <p:ext uri="{BB962C8B-B14F-4D97-AF65-F5344CB8AC3E}">
        <p14:creationId xmlns:p14="http://schemas.microsoft.com/office/powerpoint/2010/main" val="19094876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smtClean="0"/>
              <a:t> It has been proved in previous video restoration tasks [40, 34, 37] that temporal information is vital. Therefore, rather than reconstructing HR frames from the corresponding individual feature maps, we aggregate temporal contexts from </a:t>
            </a:r>
            <a:r>
              <a:rPr lang="en-GB" altLang="zh-CN" dirty="0" err="1" smtClean="0"/>
              <a:t>neighboring</a:t>
            </a:r>
            <a:r>
              <a:rPr lang="en-GB" altLang="zh-CN" dirty="0" smtClean="0"/>
              <a:t> frames.</a:t>
            </a:r>
          </a:p>
          <a:p>
            <a:endParaRPr lang="en-US" altLang="zh-CN" dirty="0" smtClean="0"/>
          </a:p>
          <a:p>
            <a:r>
              <a:rPr lang="en-GB" altLang="zh-CN" dirty="0" smtClean="0"/>
              <a:t> </a:t>
            </a:r>
            <a:r>
              <a:rPr lang="en-GB" altLang="zh-CN" dirty="0" err="1" smtClean="0"/>
              <a:t>ConvLSTM</a:t>
            </a:r>
            <a:r>
              <a:rPr lang="en-GB" altLang="zh-CN" dirty="0" smtClean="0"/>
              <a:t> can only implicitly capture motions between previous states: ht−1 and ct−1 and the current input feature map with small convolution receptive ﬁelds. Therefore, </a:t>
            </a:r>
            <a:r>
              <a:rPr lang="en-GB" altLang="zh-CN" dirty="0" err="1" smtClean="0"/>
              <a:t>ConvLSTM</a:t>
            </a:r>
            <a:r>
              <a:rPr lang="en-GB" altLang="zh-CN" dirty="0" smtClean="0"/>
              <a:t> has limited ability to handle large motions in natural videos. </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25</a:t>
            </a:fld>
            <a:endParaRPr lang="zh-CN" altLang="en-US"/>
          </a:p>
        </p:txBody>
      </p:sp>
    </p:spTree>
    <p:extLst>
      <p:ext uri="{BB962C8B-B14F-4D97-AF65-F5344CB8AC3E}">
        <p14:creationId xmlns:p14="http://schemas.microsoft.com/office/powerpoint/2010/main" val="520486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smtClean="0"/>
              <a:t> It has been proved in previous video restoration tasks [40, 34, 37] that temporal information is vital. Therefore, rather than reconstructing HR frames from the corresponding individual feature maps, we aggregate temporal contexts from </a:t>
            </a:r>
            <a:r>
              <a:rPr lang="en-GB" altLang="zh-CN" dirty="0" err="1" smtClean="0"/>
              <a:t>neighboring</a:t>
            </a:r>
            <a:r>
              <a:rPr lang="en-GB" altLang="zh-CN" dirty="0" smtClean="0"/>
              <a:t> frames.</a:t>
            </a:r>
          </a:p>
          <a:p>
            <a:endParaRPr lang="en-US" altLang="zh-CN" dirty="0" smtClean="0"/>
          </a:p>
          <a:p>
            <a:r>
              <a:rPr lang="en-GB" altLang="zh-CN" dirty="0" smtClean="0"/>
              <a:t> </a:t>
            </a:r>
            <a:r>
              <a:rPr lang="en-GB" altLang="zh-CN" dirty="0" err="1" smtClean="0"/>
              <a:t>ConvLSTM</a:t>
            </a:r>
            <a:r>
              <a:rPr lang="en-GB" altLang="zh-CN" dirty="0" smtClean="0"/>
              <a:t> can only implicitly capture motions between previous states: ht−1 and ct−1 and the current input feature map with small convolution receptive ﬁelds. Therefore, </a:t>
            </a:r>
            <a:r>
              <a:rPr lang="en-GB" altLang="zh-CN" dirty="0" err="1" smtClean="0"/>
              <a:t>ConvLSTM</a:t>
            </a:r>
            <a:r>
              <a:rPr lang="en-GB" altLang="zh-CN" dirty="0" smtClean="0"/>
              <a:t> has limited ability to handle large motions in natural videos. </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26</a:t>
            </a:fld>
            <a:endParaRPr lang="zh-CN" altLang="en-US"/>
          </a:p>
        </p:txBody>
      </p:sp>
    </p:spTree>
    <p:extLst>
      <p:ext uri="{BB962C8B-B14F-4D97-AF65-F5344CB8AC3E}">
        <p14:creationId xmlns:p14="http://schemas.microsoft.com/office/powerpoint/2010/main" val="468530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27</a:t>
            </a:fld>
            <a:endParaRPr lang="zh-CN" altLang="en-US"/>
          </a:p>
        </p:txBody>
      </p:sp>
    </p:spTree>
    <p:extLst>
      <p:ext uri="{BB962C8B-B14F-4D97-AF65-F5344CB8AC3E}">
        <p14:creationId xmlns:p14="http://schemas.microsoft.com/office/powerpoint/2010/main" val="5704719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baseline="0" dirty="0" err="1" smtClean="0">
                <a:solidFill>
                  <a:schemeClr val="tx1"/>
                </a:solidFill>
                <a:latin typeface="+mn-lt"/>
                <a:ea typeface="+mn-ea"/>
                <a:cs typeface="+mn-cs"/>
              </a:rPr>
              <a:t>Charbonnier</a:t>
            </a:r>
            <a:r>
              <a:rPr lang="en-US" altLang="zh-CN" sz="1200" b="0" i="0" u="none" strike="noStrike" kern="1200" baseline="0" dirty="0" smtClean="0">
                <a:solidFill>
                  <a:schemeClr val="tx1"/>
                </a:solidFill>
                <a:latin typeface="+mn-lt"/>
                <a:ea typeface="+mn-ea"/>
                <a:cs typeface="+mn-cs"/>
              </a:rPr>
              <a:t> penalty function </a:t>
            </a:r>
            <a:r>
              <a:rPr lang="zh-CN" altLang="en-US" sz="1200" b="0" i="0" kern="1200" dirty="0" smtClean="0">
                <a:solidFill>
                  <a:schemeClr val="tx1"/>
                </a:solidFill>
                <a:effectLst/>
                <a:latin typeface="+mn-lt"/>
                <a:ea typeface="+mn-ea"/>
                <a:cs typeface="+mn-cs"/>
              </a:rPr>
              <a:t>沙博尼耶</a:t>
            </a:r>
            <a:endParaRPr lang="en-GB"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28</a:t>
            </a:fld>
            <a:endParaRPr lang="zh-CN" altLang="en-US"/>
          </a:p>
        </p:txBody>
      </p:sp>
    </p:spTree>
    <p:extLst>
      <p:ext uri="{BB962C8B-B14F-4D97-AF65-F5344CB8AC3E}">
        <p14:creationId xmlns:p14="http://schemas.microsoft.com/office/powerpoint/2010/main" val="4503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29</a:t>
            </a:fld>
            <a:endParaRPr lang="zh-CN" altLang="en-US"/>
          </a:p>
        </p:txBody>
      </p:sp>
    </p:spTree>
    <p:extLst>
      <p:ext uri="{BB962C8B-B14F-4D97-AF65-F5344CB8AC3E}">
        <p14:creationId xmlns:p14="http://schemas.microsoft.com/office/powerpoint/2010/main" val="204940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视频帧插入（</a:t>
            </a:r>
            <a:r>
              <a:rPr lang="en-US" altLang="zh-CN" sz="1200" kern="1200" dirty="0" smtClean="0">
                <a:solidFill>
                  <a:schemeClr val="tx1"/>
                </a:solidFill>
                <a:effectLst/>
                <a:latin typeface="+mn-lt"/>
                <a:ea typeface="+mn-ea"/>
                <a:cs typeface="+mn-cs"/>
              </a:rPr>
              <a:t>VFI</a:t>
            </a:r>
            <a:r>
              <a:rPr lang="zh-CN" altLang="zh-CN" sz="1200" kern="1200" dirty="0" smtClean="0">
                <a:solidFill>
                  <a:schemeClr val="tx1"/>
                </a:solidFill>
                <a:effectLst/>
                <a:latin typeface="+mn-lt"/>
                <a:ea typeface="+mn-ea"/>
                <a:cs typeface="+mn-cs"/>
              </a:rPr>
              <a:t>）的目标是在原始帧之间合成不存在的中间帧。</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这篇时空超分辨率任务也用到了视频帧插入的思想</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30</a:t>
            </a:fld>
            <a:endParaRPr lang="zh-CN" altLang="en-US"/>
          </a:p>
        </p:txBody>
      </p:sp>
    </p:spTree>
    <p:extLst>
      <p:ext uri="{BB962C8B-B14F-4D97-AF65-F5344CB8AC3E}">
        <p14:creationId xmlns:p14="http://schemas.microsoft.com/office/powerpoint/2010/main" val="6610517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31</a:t>
            </a:fld>
            <a:endParaRPr lang="zh-CN" altLang="en-US"/>
          </a:p>
        </p:txBody>
      </p:sp>
    </p:spTree>
    <p:extLst>
      <p:ext uri="{BB962C8B-B14F-4D97-AF65-F5344CB8AC3E}">
        <p14:creationId xmlns:p14="http://schemas.microsoft.com/office/powerpoint/2010/main" val="8719883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32</a:t>
            </a:fld>
            <a:endParaRPr lang="zh-CN" altLang="en-US"/>
          </a:p>
        </p:txBody>
      </p:sp>
    </p:spTree>
    <p:extLst>
      <p:ext uri="{BB962C8B-B14F-4D97-AF65-F5344CB8AC3E}">
        <p14:creationId xmlns:p14="http://schemas.microsoft.com/office/powerpoint/2010/main" val="23059022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33</a:t>
            </a:fld>
            <a:endParaRPr lang="zh-CN" altLang="en-US"/>
          </a:p>
        </p:txBody>
      </p:sp>
    </p:spTree>
    <p:extLst>
      <p:ext uri="{BB962C8B-B14F-4D97-AF65-F5344CB8AC3E}">
        <p14:creationId xmlns:p14="http://schemas.microsoft.com/office/powerpoint/2010/main" val="17410835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为了验证可变性</a:t>
            </a:r>
            <a:r>
              <a:rPr lang="en-US" altLang="zh-CN" sz="1200" kern="1200" dirty="0" err="1" smtClean="0">
                <a:solidFill>
                  <a:schemeClr val="tx1"/>
                </a:solidFill>
                <a:effectLst/>
                <a:latin typeface="+mn-lt"/>
                <a:ea typeface="+mn-ea"/>
                <a:cs typeface="+mn-cs"/>
              </a:rPr>
              <a:t>ConLSTM</a:t>
            </a:r>
            <a:r>
              <a:rPr lang="zh-CN" altLang="zh-CN" sz="1200" kern="1200" dirty="0" smtClean="0">
                <a:solidFill>
                  <a:schemeClr val="tx1"/>
                </a:solidFill>
                <a:effectLst/>
                <a:latin typeface="+mn-lt"/>
                <a:ea typeface="+mn-ea"/>
                <a:cs typeface="+mn-cs"/>
              </a:rPr>
              <a:t>的能力（</a:t>
            </a:r>
            <a:r>
              <a:rPr lang="en-US" altLang="zh-CN" sz="1200" kern="1200" dirty="0" smtClean="0">
                <a:solidFill>
                  <a:schemeClr val="tx1"/>
                </a:solidFill>
                <a:effectLst/>
                <a:latin typeface="+mn-lt"/>
                <a:ea typeface="+mn-ea"/>
                <a:cs typeface="+mn-cs"/>
              </a:rPr>
              <a:t>Deformable </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），实验比较了（</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e</a:t>
            </a:r>
            <a:r>
              <a:rPr lang="zh-CN" altLang="zh-CN" sz="1200" kern="1200" dirty="0" smtClean="0">
                <a:solidFill>
                  <a:schemeClr val="tx1"/>
                </a:solidFill>
                <a:effectLst/>
                <a:latin typeface="+mn-lt"/>
                <a:ea typeface="+mn-ea"/>
                <a:cs typeface="+mn-cs"/>
              </a:rPr>
              <a:t>）四个网络结构。（</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）使用了原始的</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结构，（</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）使用了提出的</a:t>
            </a:r>
            <a:r>
              <a:rPr lang="en-US" altLang="zh-CN" sz="1200" kern="1200" dirty="0" err="1" smtClean="0">
                <a:solidFill>
                  <a:schemeClr val="tx1"/>
                </a:solidFill>
                <a:effectLst/>
                <a:latin typeface="+mn-lt"/>
                <a:ea typeface="+mn-ea"/>
                <a:cs typeface="+mn-cs"/>
              </a:rPr>
              <a:t>DConvLSTM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e</a:t>
            </a:r>
            <a:r>
              <a:rPr lang="zh-CN" altLang="zh-CN" sz="1200" kern="1200" dirty="0" smtClean="0">
                <a:solidFill>
                  <a:schemeClr val="tx1"/>
                </a:solidFill>
                <a:effectLst/>
                <a:latin typeface="+mn-lt"/>
                <a:ea typeface="+mn-ea"/>
                <a:cs typeface="+mn-cs"/>
              </a:rPr>
              <a:t>）在（</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）上使用了双向</a:t>
            </a:r>
            <a:r>
              <a:rPr lang="en-US" altLang="zh-CN" sz="1200" kern="1200" dirty="0" smtClean="0">
                <a:solidFill>
                  <a:schemeClr val="tx1"/>
                </a:solidFill>
                <a:effectLst/>
                <a:latin typeface="+mn-lt"/>
                <a:ea typeface="+mn-ea"/>
                <a:cs typeface="+mn-cs"/>
              </a:rPr>
              <a:t>LSTM</a:t>
            </a:r>
            <a:r>
              <a:rPr lang="zh-CN" altLang="zh-CN" sz="1200" kern="1200" dirty="0" smtClean="0">
                <a:solidFill>
                  <a:schemeClr val="tx1"/>
                </a:solidFill>
                <a:effectLst/>
                <a:latin typeface="+mn-lt"/>
                <a:ea typeface="+mn-ea"/>
                <a:cs typeface="+mn-cs"/>
              </a:rPr>
              <a:t>机制。</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从图中，我们可以看到（</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）在具有慢动作视频的</a:t>
            </a:r>
            <a:r>
              <a:rPr lang="en-US" altLang="zh-CN" sz="1200" kern="1200" dirty="0" smtClean="0">
                <a:solidFill>
                  <a:schemeClr val="tx1"/>
                </a:solidFill>
                <a:effectLst/>
                <a:latin typeface="+mn-lt"/>
                <a:ea typeface="+mn-ea"/>
                <a:cs typeface="+mn-cs"/>
              </a:rPr>
              <a:t>Vid4</a:t>
            </a:r>
            <a:r>
              <a:rPr lang="zh-CN" altLang="zh-CN" sz="1200" kern="1200" dirty="0" smtClean="0">
                <a:solidFill>
                  <a:schemeClr val="tx1"/>
                </a:solidFill>
                <a:effectLst/>
                <a:latin typeface="+mn-lt"/>
                <a:ea typeface="+mn-ea"/>
                <a:cs typeface="+mn-cs"/>
              </a:rPr>
              <a:t>上胜过（</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），而比（</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）在具有快速运动序列的</a:t>
            </a:r>
            <a:r>
              <a:rPr lang="en-US" altLang="zh-CN" sz="1200" kern="1200" dirty="0" smtClean="0">
                <a:solidFill>
                  <a:schemeClr val="tx1"/>
                </a:solidFill>
                <a:effectLst/>
                <a:latin typeface="+mn-lt"/>
                <a:ea typeface="+mn-ea"/>
                <a:cs typeface="+mn-cs"/>
              </a:rPr>
              <a:t>Vimeo-Fast</a:t>
            </a:r>
            <a:r>
              <a:rPr lang="zh-CN" altLang="zh-CN" sz="1200" kern="1200" dirty="0" smtClean="0">
                <a:solidFill>
                  <a:schemeClr val="tx1"/>
                </a:solidFill>
                <a:effectLst/>
                <a:latin typeface="+mn-lt"/>
                <a:ea typeface="+mn-ea"/>
                <a:cs typeface="+mn-cs"/>
              </a:rPr>
              <a:t>上差。 结果验证了原始</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可以为慢动作视频利用有用的全局时间上下文，但不能处理视频中的大运动。 此外，我们观察到（</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）比（</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）都明显好，这表明我们的</a:t>
            </a:r>
            <a:r>
              <a:rPr lang="en-US" altLang="zh-CN" sz="1200" kern="1200" dirty="0" err="1" smtClean="0">
                <a:solidFill>
                  <a:schemeClr val="tx1"/>
                </a:solidFill>
                <a:effectLst/>
                <a:latin typeface="+mn-lt"/>
                <a:ea typeface="+mn-ea"/>
                <a:cs typeface="+mn-cs"/>
              </a:rPr>
              <a:t>DConvLSTM</a:t>
            </a:r>
            <a:r>
              <a:rPr lang="zh-CN" altLang="zh-CN" sz="1200" kern="1200" dirty="0" smtClean="0">
                <a:solidFill>
                  <a:schemeClr val="tx1"/>
                </a:solidFill>
                <a:effectLst/>
                <a:latin typeface="+mn-lt"/>
                <a:ea typeface="+mn-ea"/>
                <a:cs typeface="+mn-cs"/>
              </a:rPr>
              <a:t>可以成功地学习之前状态和当前特征图之间的时间对齐。 因此，它可以更好地利用全局上下文来重建具有更多细节的帧。 图</a:t>
            </a:r>
            <a:r>
              <a:rPr lang="en-US" altLang="zh-CN" sz="1200" kern="1200" dirty="0" smtClean="0">
                <a:solidFill>
                  <a:schemeClr val="tx1"/>
                </a:solidFill>
                <a:effectLst/>
                <a:latin typeface="+mn-lt"/>
                <a:ea typeface="+mn-ea"/>
                <a:cs typeface="+mn-cs"/>
              </a:rPr>
              <a:t>4-3</a:t>
            </a:r>
            <a:r>
              <a:rPr lang="zh-CN" altLang="zh-CN" sz="1200" kern="1200" dirty="0" smtClean="0">
                <a:solidFill>
                  <a:schemeClr val="tx1"/>
                </a:solidFill>
                <a:effectLst/>
                <a:latin typeface="+mn-lt"/>
                <a:ea typeface="+mn-ea"/>
                <a:cs typeface="+mn-cs"/>
              </a:rPr>
              <a:t>中的视觉结果进一步支持了我们的发现。</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FC22F668-A711-45D1-A010-12162ED8D5EC}" type="slidenum">
              <a:rPr lang="zh-CN" altLang="en-US" smtClean="0"/>
              <a:t>34</a:t>
            </a:fld>
            <a:endParaRPr lang="zh-CN" altLang="en-US"/>
          </a:p>
        </p:txBody>
      </p:sp>
    </p:spTree>
    <p:extLst>
      <p:ext uri="{BB962C8B-B14F-4D97-AF65-F5344CB8AC3E}">
        <p14:creationId xmlns:p14="http://schemas.microsoft.com/office/powerpoint/2010/main" val="13010937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表</a:t>
            </a:r>
            <a:r>
              <a:rPr lang="en-US" altLang="zh-CN" sz="1200" kern="1200" dirty="0" smtClean="0">
                <a:solidFill>
                  <a:schemeClr val="tx1"/>
                </a:solidFill>
                <a:effectLst/>
                <a:latin typeface="+mn-lt"/>
                <a:ea typeface="+mn-ea"/>
                <a:cs typeface="+mn-cs"/>
              </a:rPr>
              <a:t>4-1</a:t>
            </a:r>
            <a:r>
              <a:rPr lang="zh-CN" altLang="zh-CN" sz="1200" kern="1200" dirty="0" smtClean="0">
                <a:solidFill>
                  <a:schemeClr val="tx1"/>
                </a:solidFill>
                <a:effectLst/>
                <a:latin typeface="+mn-lt"/>
                <a:ea typeface="+mn-ea"/>
                <a:cs typeface="+mn-cs"/>
              </a:rPr>
              <a:t>中有两个基准线。一个是（</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）它没有用可变形的采样函数（</a:t>
            </a:r>
            <a:r>
              <a:rPr lang="en-US" altLang="zh-CN" sz="1200" kern="1200" dirty="0" smtClean="0">
                <a:solidFill>
                  <a:schemeClr val="tx1"/>
                </a:solidFill>
                <a:effectLst/>
                <a:latin typeface="+mn-lt"/>
                <a:ea typeface="+mn-ea"/>
                <a:cs typeface="+mn-cs"/>
              </a:rPr>
              <a:t>Deformable Sampling Function</a:t>
            </a:r>
            <a:r>
              <a:rPr lang="zh-CN" altLang="zh-CN" sz="1200" kern="1200" dirty="0" smtClean="0">
                <a:solidFill>
                  <a:schemeClr val="tx1"/>
                </a:solidFill>
                <a:effectLst/>
                <a:latin typeface="+mn-lt"/>
                <a:ea typeface="+mn-ea"/>
                <a:cs typeface="+mn-cs"/>
              </a:rPr>
              <a:t>）来提取低分辨率（</a:t>
            </a:r>
            <a:r>
              <a:rPr lang="en-US" altLang="zh-CN" sz="1200" kern="1200" dirty="0" smtClean="0">
                <a:solidFill>
                  <a:schemeClr val="tx1"/>
                </a:solidFill>
                <a:effectLst/>
                <a:latin typeface="+mn-lt"/>
                <a:ea typeface="+mn-ea"/>
                <a:cs typeface="+mn-cs"/>
              </a:rPr>
              <a:t>LR</a:t>
            </a:r>
            <a:r>
              <a:rPr lang="zh-CN" altLang="zh-CN" sz="1200" kern="1200" dirty="0" smtClean="0">
                <a:solidFill>
                  <a:schemeClr val="tx1"/>
                </a:solidFill>
                <a:effectLst/>
                <a:latin typeface="+mn-lt"/>
                <a:ea typeface="+mn-ea"/>
                <a:cs typeface="+mn-cs"/>
              </a:rPr>
              <a:t>）的特征，而是使用普通的卷积来提取特征。另一个是（</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）它使用了可变形的采样函数（</a:t>
            </a:r>
            <a:r>
              <a:rPr lang="en-US" altLang="zh-CN" sz="1200" kern="1200" dirty="0" smtClean="0">
                <a:solidFill>
                  <a:schemeClr val="tx1"/>
                </a:solidFill>
                <a:effectLst/>
                <a:latin typeface="+mn-lt"/>
                <a:ea typeface="+mn-ea"/>
                <a:cs typeface="+mn-cs"/>
              </a:rPr>
              <a:t>Deformable Sampling Function</a:t>
            </a:r>
            <a:r>
              <a:rPr lang="zh-CN" altLang="zh-CN" sz="1200" kern="1200" dirty="0" smtClean="0">
                <a:solidFill>
                  <a:schemeClr val="tx1"/>
                </a:solidFill>
                <a:effectLst/>
                <a:latin typeface="+mn-lt"/>
                <a:ea typeface="+mn-ea"/>
                <a:cs typeface="+mn-cs"/>
              </a:rPr>
              <a:t>）来提取低分辨率（</a:t>
            </a:r>
            <a:r>
              <a:rPr lang="en-US" altLang="zh-CN" sz="1200" kern="1200" dirty="0" smtClean="0">
                <a:solidFill>
                  <a:schemeClr val="tx1"/>
                </a:solidFill>
                <a:effectLst/>
                <a:latin typeface="+mn-lt"/>
                <a:ea typeface="+mn-ea"/>
                <a:cs typeface="+mn-cs"/>
              </a:rPr>
              <a:t>LR</a:t>
            </a:r>
            <a:r>
              <a:rPr lang="zh-CN" altLang="zh-CN" sz="1200" kern="1200" dirty="0" smtClean="0">
                <a:solidFill>
                  <a:schemeClr val="tx1"/>
                </a:solidFill>
                <a:effectLst/>
                <a:latin typeface="+mn-lt"/>
                <a:ea typeface="+mn-ea"/>
                <a:cs typeface="+mn-cs"/>
              </a:rPr>
              <a:t>）的特征。</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从图中可以知道（</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）在</a:t>
            </a:r>
            <a:r>
              <a:rPr lang="en-US" altLang="zh-CN" sz="1200" kern="1200" dirty="0" smtClean="0">
                <a:solidFill>
                  <a:schemeClr val="tx1"/>
                </a:solidFill>
                <a:effectLst/>
                <a:latin typeface="+mn-lt"/>
                <a:ea typeface="+mn-ea"/>
                <a:cs typeface="+mn-cs"/>
              </a:rPr>
              <a:t>Vid4</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Vimeo-Fast</a:t>
            </a:r>
            <a:r>
              <a:rPr lang="zh-CN" altLang="zh-CN" sz="1200" kern="1200" dirty="0" smtClean="0">
                <a:solidFill>
                  <a:schemeClr val="tx1"/>
                </a:solidFill>
                <a:effectLst/>
                <a:latin typeface="+mn-lt"/>
                <a:ea typeface="+mn-ea"/>
                <a:cs typeface="+mn-cs"/>
              </a:rPr>
              <a:t>上分别超出（</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0.16dB</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0.73dB</a:t>
            </a:r>
            <a:r>
              <a:rPr lang="zh-CN" altLang="zh-CN" sz="1200" kern="1200" dirty="0" smtClean="0">
                <a:solidFill>
                  <a:schemeClr val="tx1"/>
                </a:solidFill>
                <a:effectLst/>
                <a:latin typeface="+mn-lt"/>
                <a:ea typeface="+mn-ea"/>
                <a:cs typeface="+mn-cs"/>
              </a:rPr>
              <a:t>，图</a:t>
            </a:r>
            <a:r>
              <a:rPr lang="en-US" altLang="zh-CN" sz="1200" kern="1200" dirty="0" smtClean="0">
                <a:solidFill>
                  <a:schemeClr val="tx1"/>
                </a:solidFill>
                <a:effectLst/>
                <a:latin typeface="+mn-lt"/>
                <a:ea typeface="+mn-ea"/>
                <a:cs typeface="+mn-cs"/>
              </a:rPr>
              <a:t>4-2</a:t>
            </a:r>
            <a:r>
              <a:rPr lang="zh-CN" altLang="zh-CN" sz="1200" kern="1200" dirty="0" smtClean="0">
                <a:solidFill>
                  <a:schemeClr val="tx1"/>
                </a:solidFill>
                <a:effectLst/>
                <a:latin typeface="+mn-lt"/>
                <a:ea typeface="+mn-ea"/>
                <a:cs typeface="+mn-cs"/>
              </a:rPr>
              <a:t>中也展示了比较（</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）的结果，我们可以看到，</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）产生的人脸具有严重的运动模糊现象，而所提出的利用局部时域上下文的可变形特征插值可以有效解决大型运动问题，并有助于模型（</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）生成具有更清晰人脸结构和细节的帧。所提出的</a:t>
            </a:r>
            <a:r>
              <a:rPr lang="en-US" altLang="zh-CN" sz="1200" kern="1200" dirty="0" smtClean="0">
                <a:solidFill>
                  <a:schemeClr val="tx1"/>
                </a:solidFill>
                <a:effectLst/>
                <a:latin typeface="+mn-lt"/>
                <a:ea typeface="+mn-ea"/>
                <a:cs typeface="+mn-cs"/>
              </a:rPr>
              <a:t>DFI</a:t>
            </a:r>
            <a:r>
              <a:rPr lang="zh-CN" altLang="zh-CN" sz="1200" kern="1200" dirty="0" smtClean="0">
                <a:solidFill>
                  <a:schemeClr val="tx1"/>
                </a:solidFill>
                <a:effectLst/>
                <a:latin typeface="+mn-lt"/>
                <a:ea typeface="+mn-ea"/>
                <a:cs typeface="+mn-cs"/>
              </a:rPr>
              <a:t>模块的优越性表明，即使在没有任何明确监督的情况下，在可变形采样函数中学习到的偏移量也可以有效地利用局部时间上下文，并成功捕获向前和向后的运动。</a:t>
            </a:r>
          </a:p>
        </p:txBody>
      </p:sp>
      <p:sp>
        <p:nvSpPr>
          <p:cNvPr id="4" name="灯片编号占位符 3"/>
          <p:cNvSpPr>
            <a:spLocks noGrp="1"/>
          </p:cNvSpPr>
          <p:nvPr>
            <p:ph type="sldNum" sz="quarter" idx="10"/>
          </p:nvPr>
        </p:nvSpPr>
        <p:spPr/>
        <p:txBody>
          <a:bodyPr/>
          <a:lstStyle/>
          <a:p>
            <a:fld id="{FC22F668-A711-45D1-A010-12162ED8D5EC}" type="slidenum">
              <a:rPr lang="zh-CN" altLang="en-US" smtClean="0"/>
              <a:t>35</a:t>
            </a:fld>
            <a:endParaRPr lang="zh-CN" altLang="en-US"/>
          </a:p>
        </p:txBody>
      </p:sp>
    </p:spTree>
    <p:extLst>
      <p:ext uri="{BB962C8B-B14F-4D97-AF65-F5344CB8AC3E}">
        <p14:creationId xmlns:p14="http://schemas.microsoft.com/office/powerpoint/2010/main" val="31219154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为了验证可变性</a:t>
            </a:r>
            <a:r>
              <a:rPr lang="en-US" altLang="zh-CN" sz="1200" kern="1200" dirty="0" err="1" smtClean="0">
                <a:solidFill>
                  <a:schemeClr val="tx1"/>
                </a:solidFill>
                <a:effectLst/>
                <a:latin typeface="+mn-lt"/>
                <a:ea typeface="+mn-ea"/>
                <a:cs typeface="+mn-cs"/>
              </a:rPr>
              <a:t>ConLSTM</a:t>
            </a:r>
            <a:r>
              <a:rPr lang="zh-CN" altLang="zh-CN" sz="1200" kern="1200" dirty="0" smtClean="0">
                <a:solidFill>
                  <a:schemeClr val="tx1"/>
                </a:solidFill>
                <a:effectLst/>
                <a:latin typeface="+mn-lt"/>
                <a:ea typeface="+mn-ea"/>
                <a:cs typeface="+mn-cs"/>
              </a:rPr>
              <a:t>的能力（</a:t>
            </a:r>
            <a:r>
              <a:rPr lang="en-US" altLang="zh-CN" sz="1200" kern="1200" dirty="0" smtClean="0">
                <a:solidFill>
                  <a:schemeClr val="tx1"/>
                </a:solidFill>
                <a:effectLst/>
                <a:latin typeface="+mn-lt"/>
                <a:ea typeface="+mn-ea"/>
                <a:cs typeface="+mn-cs"/>
              </a:rPr>
              <a:t>Deformable </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），实验比较了（</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e</a:t>
            </a:r>
            <a:r>
              <a:rPr lang="zh-CN" altLang="zh-CN" sz="1200" kern="1200" dirty="0" smtClean="0">
                <a:solidFill>
                  <a:schemeClr val="tx1"/>
                </a:solidFill>
                <a:effectLst/>
                <a:latin typeface="+mn-lt"/>
                <a:ea typeface="+mn-ea"/>
                <a:cs typeface="+mn-cs"/>
              </a:rPr>
              <a:t>）四个网络结构。（</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）使用了原始的</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结构，（</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）使用了提出的</a:t>
            </a:r>
            <a:r>
              <a:rPr lang="en-US" altLang="zh-CN" sz="1200" kern="1200" dirty="0" err="1" smtClean="0">
                <a:solidFill>
                  <a:schemeClr val="tx1"/>
                </a:solidFill>
                <a:effectLst/>
                <a:latin typeface="+mn-lt"/>
                <a:ea typeface="+mn-ea"/>
                <a:cs typeface="+mn-cs"/>
              </a:rPr>
              <a:t>DConvLSTM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e</a:t>
            </a:r>
            <a:r>
              <a:rPr lang="zh-CN" altLang="zh-CN" sz="1200" kern="1200" dirty="0" smtClean="0">
                <a:solidFill>
                  <a:schemeClr val="tx1"/>
                </a:solidFill>
                <a:effectLst/>
                <a:latin typeface="+mn-lt"/>
                <a:ea typeface="+mn-ea"/>
                <a:cs typeface="+mn-cs"/>
              </a:rPr>
              <a:t>）在（</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）上使用了双向</a:t>
            </a:r>
            <a:r>
              <a:rPr lang="en-US" altLang="zh-CN" sz="1200" kern="1200" dirty="0" smtClean="0">
                <a:solidFill>
                  <a:schemeClr val="tx1"/>
                </a:solidFill>
                <a:effectLst/>
                <a:latin typeface="+mn-lt"/>
                <a:ea typeface="+mn-ea"/>
                <a:cs typeface="+mn-cs"/>
              </a:rPr>
              <a:t>LSTM</a:t>
            </a:r>
            <a:r>
              <a:rPr lang="zh-CN" altLang="zh-CN" sz="1200" kern="1200" dirty="0" smtClean="0">
                <a:solidFill>
                  <a:schemeClr val="tx1"/>
                </a:solidFill>
                <a:effectLst/>
                <a:latin typeface="+mn-lt"/>
                <a:ea typeface="+mn-ea"/>
                <a:cs typeface="+mn-cs"/>
              </a:rPr>
              <a:t>机制。</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从图中，我们可以看到（</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）在具有慢动作视频的</a:t>
            </a:r>
            <a:r>
              <a:rPr lang="en-US" altLang="zh-CN" sz="1200" kern="1200" dirty="0" smtClean="0">
                <a:solidFill>
                  <a:schemeClr val="tx1"/>
                </a:solidFill>
                <a:effectLst/>
                <a:latin typeface="+mn-lt"/>
                <a:ea typeface="+mn-ea"/>
                <a:cs typeface="+mn-cs"/>
              </a:rPr>
              <a:t>Vid4</a:t>
            </a:r>
            <a:r>
              <a:rPr lang="zh-CN" altLang="zh-CN" sz="1200" kern="1200" dirty="0" smtClean="0">
                <a:solidFill>
                  <a:schemeClr val="tx1"/>
                </a:solidFill>
                <a:effectLst/>
                <a:latin typeface="+mn-lt"/>
                <a:ea typeface="+mn-ea"/>
                <a:cs typeface="+mn-cs"/>
              </a:rPr>
              <a:t>上胜过（</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），而比（</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）在具有快速运动序列的</a:t>
            </a:r>
            <a:r>
              <a:rPr lang="en-US" altLang="zh-CN" sz="1200" kern="1200" dirty="0" smtClean="0">
                <a:solidFill>
                  <a:schemeClr val="tx1"/>
                </a:solidFill>
                <a:effectLst/>
                <a:latin typeface="+mn-lt"/>
                <a:ea typeface="+mn-ea"/>
                <a:cs typeface="+mn-cs"/>
              </a:rPr>
              <a:t>Vimeo-Fast</a:t>
            </a:r>
            <a:r>
              <a:rPr lang="zh-CN" altLang="zh-CN" sz="1200" kern="1200" dirty="0" smtClean="0">
                <a:solidFill>
                  <a:schemeClr val="tx1"/>
                </a:solidFill>
                <a:effectLst/>
                <a:latin typeface="+mn-lt"/>
                <a:ea typeface="+mn-ea"/>
                <a:cs typeface="+mn-cs"/>
              </a:rPr>
              <a:t>上差。 结果验证了原始</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可以为慢动作视频利用有用的全局时间上下文，但不能处理视频中的大运动。 此外，我们观察到（</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）比（</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）都明显好，这表明我们的</a:t>
            </a:r>
            <a:r>
              <a:rPr lang="en-US" altLang="zh-CN" sz="1200" kern="1200" dirty="0" err="1" smtClean="0">
                <a:solidFill>
                  <a:schemeClr val="tx1"/>
                </a:solidFill>
                <a:effectLst/>
                <a:latin typeface="+mn-lt"/>
                <a:ea typeface="+mn-ea"/>
                <a:cs typeface="+mn-cs"/>
              </a:rPr>
              <a:t>DConvLSTM</a:t>
            </a:r>
            <a:r>
              <a:rPr lang="zh-CN" altLang="zh-CN" sz="1200" kern="1200" dirty="0" smtClean="0">
                <a:solidFill>
                  <a:schemeClr val="tx1"/>
                </a:solidFill>
                <a:effectLst/>
                <a:latin typeface="+mn-lt"/>
                <a:ea typeface="+mn-ea"/>
                <a:cs typeface="+mn-cs"/>
              </a:rPr>
              <a:t>可以成功地学习之前状态和当前特征图之间的时间对齐。 因此，它可以更好地利用全局上下文来重建具有更多细节的帧。 图</a:t>
            </a:r>
            <a:r>
              <a:rPr lang="en-US" altLang="zh-CN" sz="1200" kern="1200" dirty="0" smtClean="0">
                <a:solidFill>
                  <a:schemeClr val="tx1"/>
                </a:solidFill>
                <a:effectLst/>
                <a:latin typeface="+mn-lt"/>
                <a:ea typeface="+mn-ea"/>
                <a:cs typeface="+mn-cs"/>
              </a:rPr>
              <a:t>4-3</a:t>
            </a:r>
            <a:r>
              <a:rPr lang="zh-CN" altLang="zh-CN" sz="1200" kern="1200" dirty="0" smtClean="0">
                <a:solidFill>
                  <a:schemeClr val="tx1"/>
                </a:solidFill>
                <a:effectLst/>
                <a:latin typeface="+mn-lt"/>
                <a:ea typeface="+mn-ea"/>
                <a:cs typeface="+mn-cs"/>
              </a:rPr>
              <a:t>中的视觉结果进一步支持了我们的发现。</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FC22F668-A711-45D1-A010-12162ED8D5EC}" type="slidenum">
              <a:rPr lang="zh-CN" altLang="en-US" smtClean="0"/>
              <a:t>36</a:t>
            </a:fld>
            <a:endParaRPr lang="zh-CN" altLang="en-US"/>
          </a:p>
        </p:txBody>
      </p:sp>
    </p:spTree>
    <p:extLst>
      <p:ext uri="{BB962C8B-B14F-4D97-AF65-F5344CB8AC3E}">
        <p14:creationId xmlns:p14="http://schemas.microsoft.com/office/powerpoint/2010/main" val="32767704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为了验证可变性</a:t>
            </a:r>
            <a:r>
              <a:rPr lang="en-US" altLang="zh-CN" sz="1200" kern="1200" dirty="0" err="1" smtClean="0">
                <a:solidFill>
                  <a:schemeClr val="tx1"/>
                </a:solidFill>
                <a:effectLst/>
                <a:latin typeface="+mn-lt"/>
                <a:ea typeface="+mn-ea"/>
                <a:cs typeface="+mn-cs"/>
              </a:rPr>
              <a:t>ConLSTM</a:t>
            </a:r>
            <a:r>
              <a:rPr lang="zh-CN" altLang="zh-CN" sz="1200" kern="1200" dirty="0" smtClean="0">
                <a:solidFill>
                  <a:schemeClr val="tx1"/>
                </a:solidFill>
                <a:effectLst/>
                <a:latin typeface="+mn-lt"/>
                <a:ea typeface="+mn-ea"/>
                <a:cs typeface="+mn-cs"/>
              </a:rPr>
              <a:t>的能力（</a:t>
            </a:r>
            <a:r>
              <a:rPr lang="en-US" altLang="zh-CN" sz="1200" kern="1200" dirty="0" smtClean="0">
                <a:solidFill>
                  <a:schemeClr val="tx1"/>
                </a:solidFill>
                <a:effectLst/>
                <a:latin typeface="+mn-lt"/>
                <a:ea typeface="+mn-ea"/>
                <a:cs typeface="+mn-cs"/>
              </a:rPr>
              <a:t>Deformable </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），实验比较了（</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e</a:t>
            </a:r>
            <a:r>
              <a:rPr lang="zh-CN" altLang="zh-CN" sz="1200" kern="1200" dirty="0" smtClean="0">
                <a:solidFill>
                  <a:schemeClr val="tx1"/>
                </a:solidFill>
                <a:effectLst/>
                <a:latin typeface="+mn-lt"/>
                <a:ea typeface="+mn-ea"/>
                <a:cs typeface="+mn-cs"/>
              </a:rPr>
              <a:t>）四个网络结构。（</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）使用了原始的</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结构，（</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）使用了提出的</a:t>
            </a:r>
            <a:r>
              <a:rPr lang="en-US" altLang="zh-CN" sz="1200" kern="1200" dirty="0" err="1" smtClean="0">
                <a:solidFill>
                  <a:schemeClr val="tx1"/>
                </a:solidFill>
                <a:effectLst/>
                <a:latin typeface="+mn-lt"/>
                <a:ea typeface="+mn-ea"/>
                <a:cs typeface="+mn-cs"/>
              </a:rPr>
              <a:t>DConvLSTM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e</a:t>
            </a:r>
            <a:r>
              <a:rPr lang="zh-CN" altLang="zh-CN" sz="1200" kern="1200" dirty="0" smtClean="0">
                <a:solidFill>
                  <a:schemeClr val="tx1"/>
                </a:solidFill>
                <a:effectLst/>
                <a:latin typeface="+mn-lt"/>
                <a:ea typeface="+mn-ea"/>
                <a:cs typeface="+mn-cs"/>
              </a:rPr>
              <a:t>）在（</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）上使用了双向</a:t>
            </a:r>
            <a:r>
              <a:rPr lang="en-US" altLang="zh-CN" sz="1200" kern="1200" dirty="0" smtClean="0">
                <a:solidFill>
                  <a:schemeClr val="tx1"/>
                </a:solidFill>
                <a:effectLst/>
                <a:latin typeface="+mn-lt"/>
                <a:ea typeface="+mn-ea"/>
                <a:cs typeface="+mn-cs"/>
              </a:rPr>
              <a:t>LSTM</a:t>
            </a:r>
            <a:r>
              <a:rPr lang="zh-CN" altLang="zh-CN" sz="1200" kern="1200" dirty="0" smtClean="0">
                <a:solidFill>
                  <a:schemeClr val="tx1"/>
                </a:solidFill>
                <a:effectLst/>
                <a:latin typeface="+mn-lt"/>
                <a:ea typeface="+mn-ea"/>
                <a:cs typeface="+mn-cs"/>
              </a:rPr>
              <a:t>机制。从图中，我们可以看到（</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）在具有慢动作视频的</a:t>
            </a:r>
            <a:r>
              <a:rPr lang="en-US" altLang="zh-CN" sz="1200" kern="1200" dirty="0" smtClean="0">
                <a:solidFill>
                  <a:schemeClr val="tx1"/>
                </a:solidFill>
                <a:effectLst/>
                <a:latin typeface="+mn-lt"/>
                <a:ea typeface="+mn-ea"/>
                <a:cs typeface="+mn-cs"/>
              </a:rPr>
              <a:t>Vid4</a:t>
            </a:r>
            <a:r>
              <a:rPr lang="zh-CN" altLang="zh-CN" sz="1200" kern="1200" dirty="0" smtClean="0">
                <a:solidFill>
                  <a:schemeClr val="tx1"/>
                </a:solidFill>
                <a:effectLst/>
                <a:latin typeface="+mn-lt"/>
                <a:ea typeface="+mn-ea"/>
                <a:cs typeface="+mn-cs"/>
              </a:rPr>
              <a:t>上胜过（</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），而比（</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）在具有快速运动序列的</a:t>
            </a:r>
            <a:r>
              <a:rPr lang="en-US" altLang="zh-CN" sz="1200" kern="1200" dirty="0" smtClean="0">
                <a:solidFill>
                  <a:schemeClr val="tx1"/>
                </a:solidFill>
                <a:effectLst/>
                <a:latin typeface="+mn-lt"/>
                <a:ea typeface="+mn-ea"/>
                <a:cs typeface="+mn-cs"/>
              </a:rPr>
              <a:t>Vimeo-Fast</a:t>
            </a:r>
            <a:r>
              <a:rPr lang="zh-CN" altLang="zh-CN" sz="1200" kern="1200" dirty="0" smtClean="0">
                <a:solidFill>
                  <a:schemeClr val="tx1"/>
                </a:solidFill>
                <a:effectLst/>
                <a:latin typeface="+mn-lt"/>
                <a:ea typeface="+mn-ea"/>
                <a:cs typeface="+mn-cs"/>
              </a:rPr>
              <a:t>上差。 </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结果验证了原始</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可以为慢动作视频利用有用的全局时间上下文，但不能处理视频中的大运动。 此外，我们观察到（</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）比（</a:t>
            </a:r>
            <a:r>
              <a:rPr lang="en-US" altLang="zh-CN" sz="1200" kern="1200" dirty="0" smtClean="0">
                <a:solidFill>
                  <a:schemeClr val="tx1"/>
                </a:solidFill>
                <a:effectLst/>
                <a:latin typeface="+mn-lt"/>
                <a:ea typeface="+mn-ea"/>
                <a:cs typeface="+mn-cs"/>
              </a:rPr>
              <a:t>b</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）都明显好，这表明我们的</a:t>
            </a:r>
            <a:r>
              <a:rPr lang="en-US" altLang="zh-CN" sz="1200" kern="1200" dirty="0" err="1" smtClean="0">
                <a:solidFill>
                  <a:schemeClr val="tx1"/>
                </a:solidFill>
                <a:effectLst/>
                <a:latin typeface="+mn-lt"/>
                <a:ea typeface="+mn-ea"/>
                <a:cs typeface="+mn-cs"/>
              </a:rPr>
              <a:t>DConvLSTM</a:t>
            </a:r>
            <a:r>
              <a:rPr lang="zh-CN" altLang="zh-CN" sz="1200" kern="1200" dirty="0" smtClean="0">
                <a:solidFill>
                  <a:schemeClr val="tx1"/>
                </a:solidFill>
                <a:effectLst/>
                <a:latin typeface="+mn-lt"/>
                <a:ea typeface="+mn-ea"/>
                <a:cs typeface="+mn-cs"/>
              </a:rPr>
              <a:t>可以成功地学习之前状态和当前特征图之间的时间对齐。 因此，它可以更好地利用全局上下文来重建具有更多细节的帧。 图</a:t>
            </a:r>
            <a:r>
              <a:rPr lang="en-US" altLang="zh-CN" sz="1200" kern="1200" dirty="0" smtClean="0">
                <a:solidFill>
                  <a:schemeClr val="tx1"/>
                </a:solidFill>
                <a:effectLst/>
                <a:latin typeface="+mn-lt"/>
                <a:ea typeface="+mn-ea"/>
                <a:cs typeface="+mn-cs"/>
              </a:rPr>
              <a:t>4-3</a:t>
            </a:r>
            <a:r>
              <a:rPr lang="zh-CN" altLang="zh-CN" sz="1200" kern="1200" dirty="0" smtClean="0">
                <a:solidFill>
                  <a:schemeClr val="tx1"/>
                </a:solidFill>
                <a:effectLst/>
                <a:latin typeface="+mn-lt"/>
                <a:ea typeface="+mn-ea"/>
                <a:cs typeface="+mn-cs"/>
              </a:rPr>
              <a:t>中的视觉结果进一步支持了我们的发现。</a:t>
            </a:r>
          </a:p>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37</a:t>
            </a:fld>
            <a:endParaRPr lang="zh-CN" altLang="en-US"/>
          </a:p>
        </p:txBody>
      </p:sp>
    </p:spTree>
    <p:extLst>
      <p:ext uri="{BB962C8B-B14F-4D97-AF65-F5344CB8AC3E}">
        <p14:creationId xmlns:p14="http://schemas.microsoft.com/office/powerpoint/2010/main" val="37896171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此外，我们比较了表</a:t>
            </a:r>
            <a:r>
              <a:rPr lang="en-US" altLang="zh-CN" sz="1200" kern="1200" dirty="0" smtClean="0">
                <a:solidFill>
                  <a:schemeClr val="tx1"/>
                </a:solidFill>
                <a:effectLst/>
                <a:latin typeface="+mn-lt"/>
                <a:ea typeface="+mn-ea"/>
                <a:cs typeface="+mn-cs"/>
              </a:rPr>
              <a:t>4-2</a:t>
            </a:r>
            <a:r>
              <a:rPr lang="zh-CN" altLang="zh-CN" sz="1200" kern="1200" dirty="0" smtClean="0">
                <a:solidFill>
                  <a:schemeClr val="tx1"/>
                </a:solidFill>
                <a:effectLst/>
                <a:latin typeface="+mn-lt"/>
                <a:ea typeface="+mn-ea"/>
                <a:cs typeface="+mn-cs"/>
              </a:rPr>
              <a:t>和图</a:t>
            </a:r>
            <a:r>
              <a:rPr lang="en-US" altLang="zh-CN" sz="1200" kern="1200" dirty="0" smtClean="0">
                <a:solidFill>
                  <a:schemeClr val="tx1"/>
                </a:solidFill>
                <a:effectLst/>
                <a:latin typeface="+mn-lt"/>
                <a:ea typeface="+mn-ea"/>
                <a:cs typeface="+mn-cs"/>
              </a:rPr>
              <a:t>4-4</a:t>
            </a:r>
            <a:r>
              <a:rPr lang="zh-CN" altLang="zh-CN" sz="1200" kern="1200" dirty="0" smtClean="0">
                <a:solidFill>
                  <a:schemeClr val="tx1"/>
                </a:solidFill>
                <a:effectLst/>
                <a:latin typeface="+mn-lt"/>
                <a:ea typeface="+mn-ea"/>
                <a:cs typeface="+mn-cs"/>
              </a:rPr>
              <a:t>中的（</a:t>
            </a:r>
            <a:r>
              <a:rPr lang="en-US" altLang="zh-CN" sz="1200" kern="1200" dirty="0" smtClean="0">
                <a:solidFill>
                  <a:schemeClr val="tx1"/>
                </a:solidFill>
                <a:effectLst/>
                <a:latin typeface="+mn-lt"/>
                <a:ea typeface="+mn-ea"/>
                <a:cs typeface="+mn-cs"/>
              </a:rPr>
              <a:t>e</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），以验证</a:t>
            </a:r>
            <a:r>
              <a:rPr lang="en-US" altLang="zh-CN" sz="1200" kern="1200" dirty="0" err="1" smtClean="0">
                <a:solidFill>
                  <a:schemeClr val="tx1"/>
                </a:solidFill>
                <a:effectLst/>
                <a:latin typeface="+mn-lt"/>
                <a:ea typeface="+mn-ea"/>
                <a:cs typeface="+mn-cs"/>
              </a:rPr>
              <a:t>DConvLSTM</a:t>
            </a:r>
            <a:r>
              <a:rPr lang="zh-CN" altLang="zh-CN" sz="1200" kern="1200" dirty="0" smtClean="0">
                <a:solidFill>
                  <a:schemeClr val="tx1"/>
                </a:solidFill>
                <a:effectLst/>
                <a:latin typeface="+mn-lt"/>
                <a:ea typeface="+mn-ea"/>
                <a:cs typeface="+mn-cs"/>
              </a:rPr>
              <a:t>中的双向机制。 从表</a:t>
            </a:r>
            <a:r>
              <a:rPr lang="en-US" altLang="zh-CN" sz="1200" kern="1200" dirty="0" smtClean="0">
                <a:solidFill>
                  <a:schemeClr val="tx1"/>
                </a:solidFill>
                <a:effectLst/>
                <a:latin typeface="+mn-lt"/>
                <a:ea typeface="+mn-ea"/>
                <a:cs typeface="+mn-cs"/>
              </a:rPr>
              <a:t>4-2</a:t>
            </a:r>
            <a:r>
              <a:rPr lang="zh-CN" altLang="zh-CN" sz="1200" kern="1200" dirty="0" smtClean="0">
                <a:solidFill>
                  <a:schemeClr val="tx1"/>
                </a:solidFill>
                <a:effectLst/>
                <a:latin typeface="+mn-lt"/>
                <a:ea typeface="+mn-ea"/>
                <a:cs typeface="+mn-cs"/>
              </a:rPr>
              <a:t>中我们可以看出，在慢动作和快动作测试集上，（</a:t>
            </a:r>
            <a:r>
              <a:rPr lang="en-US" altLang="zh-CN" sz="1200" kern="1200" dirty="0" smtClean="0">
                <a:solidFill>
                  <a:schemeClr val="tx1"/>
                </a:solidFill>
                <a:effectLst/>
                <a:latin typeface="+mn-lt"/>
                <a:ea typeface="+mn-ea"/>
                <a:cs typeface="+mn-cs"/>
              </a:rPr>
              <a:t>e</a:t>
            </a:r>
            <a:r>
              <a:rPr lang="zh-CN" altLang="zh-CN" sz="1200" kern="1200" dirty="0" smtClean="0">
                <a:solidFill>
                  <a:schemeClr val="tx1"/>
                </a:solidFill>
                <a:effectLst/>
                <a:latin typeface="+mn-lt"/>
                <a:ea typeface="+mn-ea"/>
                <a:cs typeface="+mn-cs"/>
              </a:rPr>
              <a:t>）都可以比（</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）进一步提高时空视频超分辨率（</a:t>
            </a:r>
            <a:r>
              <a:rPr lang="en-US" altLang="zh-CN" sz="1200" kern="1200" dirty="0" smtClean="0">
                <a:solidFill>
                  <a:schemeClr val="tx1"/>
                </a:solidFill>
                <a:effectLst/>
                <a:latin typeface="+mn-lt"/>
                <a:ea typeface="+mn-ea"/>
                <a:cs typeface="+mn-cs"/>
              </a:rPr>
              <a:t>STVSR</a:t>
            </a:r>
            <a:r>
              <a:rPr lang="zh-CN" altLang="zh-CN" sz="1200" kern="1200" dirty="0" smtClean="0">
                <a:solidFill>
                  <a:schemeClr val="tx1"/>
                </a:solidFill>
                <a:effectLst/>
                <a:latin typeface="+mn-lt"/>
                <a:ea typeface="+mn-ea"/>
                <a:cs typeface="+mn-cs"/>
              </a:rPr>
              <a:t>）性能。 图</a:t>
            </a:r>
            <a:r>
              <a:rPr lang="en-US" altLang="zh-CN" sz="1200" kern="1200" dirty="0" smtClean="0">
                <a:solidFill>
                  <a:schemeClr val="tx1"/>
                </a:solidFill>
                <a:effectLst/>
                <a:latin typeface="+mn-lt"/>
                <a:ea typeface="+mn-ea"/>
                <a:cs typeface="+mn-cs"/>
              </a:rPr>
              <a:t>8</a:t>
            </a:r>
            <a:r>
              <a:rPr lang="zh-CN" altLang="zh-CN" sz="1200" kern="1200" dirty="0" smtClean="0">
                <a:solidFill>
                  <a:schemeClr val="tx1"/>
                </a:solidFill>
                <a:effectLst/>
                <a:latin typeface="+mn-lt"/>
                <a:ea typeface="+mn-ea"/>
                <a:cs typeface="+mn-cs"/>
              </a:rPr>
              <a:t>中的视觉结果进一步表明，具有双向机制的模型可以通过为所有输入视频帧充分利用全局时间信息来恢复更多的视觉细节。</a:t>
            </a:r>
          </a:p>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38</a:t>
            </a:fld>
            <a:endParaRPr lang="zh-CN" altLang="en-US"/>
          </a:p>
        </p:txBody>
      </p:sp>
    </p:spTree>
    <p:extLst>
      <p:ext uri="{BB962C8B-B14F-4D97-AF65-F5344CB8AC3E}">
        <p14:creationId xmlns:p14="http://schemas.microsoft.com/office/powerpoint/2010/main" val="22565182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39</a:t>
            </a:fld>
            <a:endParaRPr lang="zh-CN" altLang="en-US"/>
          </a:p>
        </p:txBody>
      </p:sp>
    </p:spTree>
    <p:extLst>
      <p:ext uri="{BB962C8B-B14F-4D97-AF65-F5344CB8AC3E}">
        <p14:creationId xmlns:p14="http://schemas.microsoft.com/office/powerpoint/2010/main" val="1310128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做视频插针的研究有很多，基于深度学习网络的研究有以下几种类型</a:t>
            </a:r>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4</a:t>
            </a:fld>
            <a:endParaRPr lang="zh-CN" altLang="en-US"/>
          </a:p>
        </p:txBody>
      </p:sp>
    </p:spTree>
    <p:extLst>
      <p:ext uri="{BB962C8B-B14F-4D97-AF65-F5344CB8AC3E}">
        <p14:creationId xmlns:p14="http://schemas.microsoft.com/office/powerpoint/2010/main" val="31856822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40</a:t>
            </a:fld>
            <a:endParaRPr lang="zh-CN" altLang="en-US"/>
          </a:p>
        </p:txBody>
      </p:sp>
    </p:spTree>
    <p:extLst>
      <p:ext uri="{BB962C8B-B14F-4D97-AF65-F5344CB8AC3E}">
        <p14:creationId xmlns:p14="http://schemas.microsoft.com/office/powerpoint/2010/main" val="31813583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41</a:t>
            </a:fld>
            <a:endParaRPr lang="zh-CN" altLang="en-US"/>
          </a:p>
        </p:txBody>
      </p:sp>
    </p:spTree>
    <p:extLst>
      <p:ext uri="{BB962C8B-B14F-4D97-AF65-F5344CB8AC3E}">
        <p14:creationId xmlns:p14="http://schemas.microsoft.com/office/powerpoint/2010/main" val="18885846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42</a:t>
            </a:fld>
            <a:endParaRPr lang="zh-CN" altLang="en-US"/>
          </a:p>
        </p:txBody>
      </p:sp>
    </p:spTree>
    <p:extLst>
      <p:ext uri="{BB962C8B-B14F-4D97-AF65-F5344CB8AC3E}">
        <p14:creationId xmlns:p14="http://schemas.microsoft.com/office/powerpoint/2010/main" val="10128137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43</a:t>
            </a:fld>
            <a:endParaRPr lang="zh-CN" altLang="en-US"/>
          </a:p>
        </p:txBody>
      </p:sp>
    </p:spTree>
    <p:extLst>
      <p:ext uri="{BB962C8B-B14F-4D97-AF65-F5344CB8AC3E}">
        <p14:creationId xmlns:p14="http://schemas.microsoft.com/office/powerpoint/2010/main" val="377541192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44</a:t>
            </a:fld>
            <a:endParaRPr lang="zh-CN" altLang="en-US"/>
          </a:p>
        </p:txBody>
      </p:sp>
    </p:spTree>
    <p:extLst>
      <p:ext uri="{BB962C8B-B14F-4D97-AF65-F5344CB8AC3E}">
        <p14:creationId xmlns:p14="http://schemas.microsoft.com/office/powerpoint/2010/main" val="29516211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45</a:t>
            </a:fld>
            <a:endParaRPr lang="zh-CN" altLang="en-US"/>
          </a:p>
        </p:txBody>
      </p:sp>
    </p:spTree>
    <p:extLst>
      <p:ext uri="{BB962C8B-B14F-4D97-AF65-F5344CB8AC3E}">
        <p14:creationId xmlns:p14="http://schemas.microsoft.com/office/powerpoint/2010/main" val="412297339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smtClean="0">
                <a:latin typeface="Calibri" panose="020F0502020204030204" pitchFamily="34" charset="0"/>
                <a:cs typeface="Calibri" panose="020F0502020204030204" pitchFamily="34" charset="0"/>
              </a:rPr>
              <a:t>deformable feature interpolation network for feature-level temporal interpolation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smtClean="0">
                <a:latin typeface="Calibri" panose="020F0502020204030204" pitchFamily="34" charset="0"/>
                <a:cs typeface="Calibri" panose="020F0502020204030204" pitchFamily="34" charset="0"/>
              </a:rPr>
              <a:t>A deformable </a:t>
            </a:r>
            <a:r>
              <a:rPr lang="en-GB" sz="1200" dirty="0" err="1" smtClean="0">
                <a:latin typeface="Calibri" panose="020F0502020204030204" pitchFamily="34" charset="0"/>
                <a:cs typeface="Calibri" panose="020F0502020204030204" pitchFamily="34" charset="0"/>
              </a:rPr>
              <a:t>ConvLSTM</a:t>
            </a:r>
            <a:r>
              <a:rPr lang="en-GB" sz="1200" dirty="0" smtClean="0">
                <a:latin typeface="Calibri" panose="020F0502020204030204" pitchFamily="34" charset="0"/>
                <a:cs typeface="Calibri" panose="020F0502020204030204" pitchFamily="34" charset="0"/>
              </a:rPr>
              <a:t> for aggregating temporal information and handling motions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smtClean="0">
              <a:latin typeface="Calibri" panose="020F0502020204030204" pitchFamily="34" charset="0"/>
              <a:cs typeface="Calibri" panose="020F0502020204030204" pitchFamily="34" charset="0"/>
            </a:endParaRPr>
          </a:p>
          <a:p>
            <a:endParaRPr lang="en-GB" dirty="0" smtClean="0"/>
          </a:p>
        </p:txBody>
      </p:sp>
      <p:sp>
        <p:nvSpPr>
          <p:cNvPr id="4" name="灯片编号占位符 3"/>
          <p:cNvSpPr>
            <a:spLocks noGrp="1"/>
          </p:cNvSpPr>
          <p:nvPr>
            <p:ph type="sldNum" sz="quarter" idx="10"/>
          </p:nvPr>
        </p:nvSpPr>
        <p:spPr/>
        <p:txBody>
          <a:bodyPr/>
          <a:lstStyle/>
          <a:p>
            <a:fld id="{FC22F668-A711-45D1-A010-12162ED8D5EC}" type="slidenum">
              <a:rPr lang="zh-CN" altLang="en-US" smtClean="0"/>
              <a:t>46</a:t>
            </a:fld>
            <a:endParaRPr lang="zh-CN" altLang="en-US"/>
          </a:p>
        </p:txBody>
      </p:sp>
    </p:spTree>
    <p:extLst>
      <p:ext uri="{BB962C8B-B14F-4D97-AF65-F5344CB8AC3E}">
        <p14:creationId xmlns:p14="http://schemas.microsoft.com/office/powerpoint/2010/main" val="186932250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C22F668-A711-45D1-A010-12162ED8D5EC}" type="slidenum">
              <a:rPr lang="zh-CN" altLang="en-US" smtClean="0"/>
              <a:t>47</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C22F668-A711-45D1-A010-12162ED8D5EC}" type="slidenum">
              <a:rPr lang="zh-CN" altLang="en-US" smtClean="0"/>
              <a:t>5</a:t>
            </a:fld>
            <a:endParaRPr lang="zh-CN" altLang="en-US"/>
          </a:p>
        </p:txBody>
      </p:sp>
    </p:spTree>
    <p:extLst>
      <p:ext uri="{BB962C8B-B14F-4D97-AF65-F5344CB8AC3E}">
        <p14:creationId xmlns:p14="http://schemas.microsoft.com/office/powerpoint/2010/main" val="2300411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sz="1200" dirty="0" smtClean="0"/>
              <a:t>In our one-stage STVSR framework, rather than synthesizing the intermediate LR frames as current VFI methods do, we interpolate features from two </a:t>
            </a:r>
            <a:r>
              <a:rPr lang="en-GB" altLang="zh-CN" sz="1200" dirty="0" err="1" smtClean="0"/>
              <a:t>neighboring</a:t>
            </a:r>
            <a:r>
              <a:rPr lang="en-GB" altLang="zh-CN" sz="1200" dirty="0" smtClean="0"/>
              <a:t> LR frames to directly synthesize LR feature maps for missing frames without requiring explicit supervision.</a:t>
            </a:r>
          </a:p>
          <a:p>
            <a:endParaRPr lang="en-GB" altLang="zh-CN" sz="1200" dirty="0" smtClean="0"/>
          </a:p>
          <a:p>
            <a:r>
              <a:rPr lang="zh-CN" altLang="en-US" sz="1200" b="0" i="0" kern="1200" dirty="0" smtClean="0">
                <a:solidFill>
                  <a:schemeClr val="tx1"/>
                </a:solidFill>
                <a:effectLst/>
                <a:latin typeface="+mn-lt"/>
                <a:ea typeface="+mn-ea"/>
                <a:cs typeface="+mn-cs"/>
              </a:rPr>
              <a:t>在我们的单阶段</a:t>
            </a:r>
            <a:r>
              <a:rPr lang="en-US" altLang="zh-CN" sz="1200" b="0" i="0" kern="1200" dirty="0" smtClean="0">
                <a:solidFill>
                  <a:schemeClr val="tx1"/>
                </a:solidFill>
                <a:effectLst/>
                <a:latin typeface="+mn-lt"/>
                <a:ea typeface="+mn-ea"/>
                <a:cs typeface="+mn-cs"/>
              </a:rPr>
              <a:t>STVSR</a:t>
            </a:r>
            <a:r>
              <a:rPr lang="zh-CN" altLang="en-US" sz="1200" b="0" i="0" kern="1200" dirty="0" smtClean="0">
                <a:solidFill>
                  <a:schemeClr val="tx1"/>
                </a:solidFill>
                <a:effectLst/>
                <a:latin typeface="+mn-lt"/>
                <a:ea typeface="+mn-ea"/>
                <a:cs typeface="+mn-cs"/>
              </a:rPr>
              <a:t>框架中，我们没有像目前的</a:t>
            </a:r>
            <a:r>
              <a:rPr lang="en-US" altLang="zh-CN" sz="1200" b="0" i="0" kern="1200" dirty="0" smtClean="0">
                <a:solidFill>
                  <a:schemeClr val="tx1"/>
                </a:solidFill>
                <a:effectLst/>
                <a:latin typeface="+mn-lt"/>
                <a:ea typeface="+mn-ea"/>
                <a:cs typeface="+mn-cs"/>
              </a:rPr>
              <a:t>VFI</a:t>
            </a:r>
            <a:r>
              <a:rPr lang="zh-CN" altLang="en-US" sz="1200" b="0" i="0" kern="1200" dirty="0" smtClean="0">
                <a:solidFill>
                  <a:schemeClr val="tx1"/>
                </a:solidFill>
                <a:effectLst/>
                <a:latin typeface="+mn-lt"/>
                <a:ea typeface="+mn-ea"/>
                <a:cs typeface="+mn-cs"/>
              </a:rPr>
              <a:t>方法那样合成中间的</a:t>
            </a:r>
            <a:r>
              <a:rPr lang="en-US" altLang="zh-CN" sz="1200" b="0" i="0" kern="1200" dirty="0" smtClean="0">
                <a:solidFill>
                  <a:schemeClr val="tx1"/>
                </a:solidFill>
                <a:effectLst/>
                <a:latin typeface="+mn-lt"/>
                <a:ea typeface="+mn-ea"/>
                <a:cs typeface="+mn-cs"/>
              </a:rPr>
              <a:t>LR</a:t>
            </a:r>
            <a:r>
              <a:rPr lang="zh-CN" altLang="en-US" sz="1200" b="0" i="0" kern="1200" dirty="0" smtClean="0">
                <a:solidFill>
                  <a:schemeClr val="tx1"/>
                </a:solidFill>
                <a:effectLst/>
                <a:latin typeface="+mn-lt"/>
                <a:ea typeface="+mn-ea"/>
                <a:cs typeface="+mn-cs"/>
              </a:rPr>
              <a:t>帧，而是从两个相邻的</a:t>
            </a:r>
            <a:r>
              <a:rPr lang="en-US" altLang="zh-CN" sz="1200" b="0" i="0" kern="1200" dirty="0" smtClean="0">
                <a:solidFill>
                  <a:schemeClr val="tx1"/>
                </a:solidFill>
                <a:effectLst/>
                <a:latin typeface="+mn-lt"/>
                <a:ea typeface="+mn-ea"/>
                <a:cs typeface="+mn-cs"/>
              </a:rPr>
              <a:t>LR</a:t>
            </a:r>
            <a:r>
              <a:rPr lang="zh-CN" altLang="en-US" sz="1200" b="0" i="0" kern="1200" dirty="0" smtClean="0">
                <a:solidFill>
                  <a:schemeClr val="tx1"/>
                </a:solidFill>
                <a:effectLst/>
                <a:latin typeface="+mn-lt"/>
                <a:ea typeface="+mn-ea"/>
                <a:cs typeface="+mn-cs"/>
              </a:rPr>
              <a:t>帧中插值特征，从而直接合成缺失的</a:t>
            </a:r>
            <a:r>
              <a:rPr lang="en-US" altLang="zh-CN" sz="1200" b="0" i="0" kern="1200" dirty="0" smtClean="0">
                <a:solidFill>
                  <a:schemeClr val="tx1"/>
                </a:solidFill>
                <a:effectLst/>
                <a:latin typeface="+mn-lt"/>
                <a:ea typeface="+mn-ea"/>
                <a:cs typeface="+mn-cs"/>
              </a:rPr>
              <a:t>LR</a:t>
            </a:r>
            <a:r>
              <a:rPr lang="zh-CN" altLang="en-US" sz="1200" b="0" i="0" kern="1200" dirty="0" smtClean="0">
                <a:solidFill>
                  <a:schemeClr val="tx1"/>
                </a:solidFill>
                <a:effectLst/>
                <a:latin typeface="+mn-lt"/>
                <a:ea typeface="+mn-ea"/>
                <a:cs typeface="+mn-cs"/>
              </a:rPr>
              <a:t>特征映射，而不需要明确的监督。</a:t>
            </a:r>
            <a:endParaRPr lang="zh-CN" altLang="en-US" sz="1200"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6</a:t>
            </a:fld>
            <a:endParaRPr lang="zh-CN" altLang="en-US"/>
          </a:p>
        </p:txBody>
      </p:sp>
    </p:spTree>
    <p:extLst>
      <p:ext uri="{BB962C8B-B14F-4D97-AF65-F5344CB8AC3E}">
        <p14:creationId xmlns:p14="http://schemas.microsoft.com/office/powerpoint/2010/main" val="41436463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7</a:t>
            </a:fld>
            <a:endParaRPr lang="zh-CN" altLang="en-US"/>
          </a:p>
        </p:txBody>
      </p:sp>
    </p:spTree>
    <p:extLst>
      <p:ext uri="{BB962C8B-B14F-4D97-AF65-F5344CB8AC3E}">
        <p14:creationId xmlns:p14="http://schemas.microsoft.com/office/powerpoint/2010/main" val="413613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a:p>
            <a:endParaRPr lang="en-US" altLang="zh-CN" dirty="0" smtClean="0"/>
          </a:p>
          <a:p>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FC22F668-A711-45D1-A010-12162ED8D5EC}" type="slidenum">
              <a:rPr lang="zh-CN" altLang="en-US" smtClean="0"/>
              <a:t>8</a:t>
            </a:fld>
            <a:endParaRPr lang="zh-CN" altLang="en-US"/>
          </a:p>
        </p:txBody>
      </p:sp>
    </p:spTree>
    <p:extLst>
      <p:ext uri="{BB962C8B-B14F-4D97-AF65-F5344CB8AC3E}">
        <p14:creationId xmlns:p14="http://schemas.microsoft.com/office/powerpoint/2010/main" val="29324831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但是，以上大多数方法都是多对一的体系结构，它们需要处理一批低分辨率（</a:t>
            </a:r>
            <a:r>
              <a:rPr lang="en-US" altLang="zh-CN" sz="1200" kern="1200" dirty="0" smtClean="0">
                <a:solidFill>
                  <a:schemeClr val="tx1"/>
                </a:solidFill>
                <a:effectLst/>
                <a:latin typeface="+mn-lt"/>
                <a:ea typeface="+mn-ea"/>
                <a:cs typeface="+mn-cs"/>
              </a:rPr>
              <a:t>LR</a:t>
            </a:r>
            <a:r>
              <a:rPr lang="zh-CN" altLang="zh-CN" sz="1200" kern="1200" dirty="0" smtClean="0">
                <a:solidFill>
                  <a:schemeClr val="tx1"/>
                </a:solidFill>
                <a:effectLst/>
                <a:latin typeface="+mn-lt"/>
                <a:ea typeface="+mn-ea"/>
                <a:cs typeface="+mn-cs"/>
              </a:rPr>
              <a:t>）帧来预测一个高分辨率（</a:t>
            </a:r>
            <a:r>
              <a:rPr lang="en-US" altLang="zh-CN" sz="1200" kern="1200" dirty="0" smtClean="0">
                <a:solidFill>
                  <a:schemeClr val="tx1"/>
                </a:solidFill>
                <a:effectLst/>
                <a:latin typeface="+mn-lt"/>
                <a:ea typeface="+mn-ea"/>
                <a:cs typeface="+mn-cs"/>
              </a:rPr>
              <a:t>HR</a:t>
            </a:r>
            <a:r>
              <a:rPr lang="zh-CN" altLang="zh-CN" sz="1200" kern="1200" dirty="0" smtClean="0">
                <a:solidFill>
                  <a:schemeClr val="tx1"/>
                </a:solidFill>
                <a:effectLst/>
                <a:latin typeface="+mn-lt"/>
                <a:ea typeface="+mn-ea"/>
                <a:cs typeface="+mn-cs"/>
              </a:rPr>
              <a:t>）帧，这使得这些方法在计算上没有效率。循环神经网络，例如卷积</a:t>
            </a:r>
            <a:r>
              <a:rPr lang="en-US" altLang="zh-CN" sz="1200" kern="1200" dirty="0" smtClean="0">
                <a:solidFill>
                  <a:schemeClr val="tx1"/>
                </a:solidFill>
                <a:effectLst/>
                <a:latin typeface="+mn-lt"/>
                <a:ea typeface="+mn-ea"/>
                <a:cs typeface="+mn-cs"/>
              </a:rPr>
              <a:t>LSTM [39]</a:t>
            </a:r>
            <a:r>
              <a:rPr lang="zh-CN"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ConvLSTM</a:t>
            </a:r>
            <a:r>
              <a:rPr lang="zh-CN" altLang="zh-CN" sz="1200" kern="1200" dirty="0" smtClean="0">
                <a:solidFill>
                  <a:schemeClr val="tx1"/>
                </a:solidFill>
                <a:effectLst/>
                <a:latin typeface="+mn-lt"/>
                <a:ea typeface="+mn-ea"/>
                <a:cs typeface="+mn-cs"/>
              </a:rPr>
              <a:t>），可以简化序列到序列（</a:t>
            </a:r>
            <a:r>
              <a:rPr lang="en-US" altLang="zh-CN" sz="1200" kern="1200" dirty="0" smtClean="0">
                <a:solidFill>
                  <a:schemeClr val="tx1"/>
                </a:solidFill>
                <a:effectLst/>
                <a:latin typeface="+mn-lt"/>
                <a:ea typeface="+mn-ea"/>
                <a:cs typeface="+mn-cs"/>
              </a:rPr>
              <a:t>S2S</a:t>
            </a:r>
            <a:r>
              <a:rPr lang="zh-CN" altLang="zh-CN" sz="1200" kern="1200" dirty="0" smtClean="0">
                <a:solidFill>
                  <a:schemeClr val="tx1"/>
                </a:solidFill>
                <a:effectLst/>
                <a:latin typeface="+mn-lt"/>
                <a:ea typeface="+mn-ea"/>
                <a:cs typeface="+mn-cs"/>
              </a:rPr>
              <a:t>）学习。</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方法</a:t>
            </a:r>
            <a:r>
              <a:rPr lang="en-US" altLang="zh-CN" sz="1200" kern="1200" dirty="0" smtClean="0">
                <a:solidFill>
                  <a:schemeClr val="tx1"/>
                </a:solidFill>
                <a:effectLst/>
                <a:latin typeface="+mn-lt"/>
                <a:ea typeface="+mn-ea"/>
                <a:cs typeface="+mn-cs"/>
              </a:rPr>
              <a:t>[17</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18]</a:t>
            </a:r>
            <a:r>
              <a:rPr lang="zh-CN" altLang="zh-CN" sz="1200" kern="1200" dirty="0" smtClean="0">
                <a:solidFill>
                  <a:schemeClr val="tx1"/>
                </a:solidFill>
                <a:effectLst/>
                <a:latin typeface="+mn-lt"/>
                <a:ea typeface="+mn-ea"/>
                <a:cs typeface="+mn-cs"/>
              </a:rPr>
              <a:t>中采用了它们来利用时间信息进行视频超分辨率（</a:t>
            </a:r>
            <a:r>
              <a:rPr lang="en-US" altLang="zh-CN" sz="1200" kern="1200" dirty="0" smtClean="0">
                <a:solidFill>
                  <a:schemeClr val="tx1"/>
                </a:solidFill>
                <a:effectLst/>
                <a:latin typeface="+mn-lt"/>
                <a:ea typeface="+mn-ea"/>
                <a:cs typeface="+mn-cs"/>
              </a:rPr>
              <a:t>VSR</a:t>
            </a:r>
            <a:r>
              <a:rPr lang="zh-CN" altLang="zh-CN" sz="1200" kern="1200" dirty="0" smtClean="0">
                <a:solidFill>
                  <a:schemeClr val="tx1"/>
                </a:solidFill>
                <a:effectLst/>
                <a:latin typeface="+mn-lt"/>
                <a:ea typeface="+mn-ea"/>
                <a:cs typeface="+mn-cs"/>
              </a:rPr>
              <a:t>）。但是，如果没有明确的时间对齐，基于循环神经网络的视频超分辨率（</a:t>
            </a:r>
            <a:r>
              <a:rPr lang="en-US" altLang="zh-CN" sz="1200" kern="1200" dirty="0" smtClean="0">
                <a:solidFill>
                  <a:schemeClr val="tx1"/>
                </a:solidFill>
                <a:effectLst/>
                <a:latin typeface="+mn-lt"/>
                <a:ea typeface="+mn-ea"/>
                <a:cs typeface="+mn-cs"/>
              </a:rPr>
              <a:t>VSR</a:t>
            </a:r>
            <a:r>
              <a:rPr lang="zh-CN" altLang="zh-CN" sz="1200" kern="1200" dirty="0" smtClean="0">
                <a:solidFill>
                  <a:schemeClr val="tx1"/>
                </a:solidFill>
                <a:effectLst/>
                <a:latin typeface="+mn-lt"/>
                <a:ea typeface="+mn-ea"/>
                <a:cs typeface="+mn-cs"/>
              </a:rPr>
              <a:t>）网络在处理视频中很大的、复杂运动方面的能力有限。</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FC22F668-A711-45D1-A010-12162ED8D5EC}" type="slidenum">
              <a:rPr lang="zh-CN" altLang="en-US" smtClean="0"/>
              <a:t>9</a:t>
            </a:fld>
            <a:endParaRPr lang="zh-CN" altLang="en-US"/>
          </a:p>
        </p:txBody>
      </p:sp>
    </p:spTree>
    <p:extLst>
      <p:ext uri="{BB962C8B-B14F-4D97-AF65-F5344CB8AC3E}">
        <p14:creationId xmlns:p14="http://schemas.microsoft.com/office/powerpoint/2010/main" val="1996813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FDE671D-DDF0-4EE6-A8BF-9C67A158AC95}" type="datetimeFigureOut">
              <a:rPr lang="zh-CN" altLang="en-US" smtClean="0"/>
              <a:t>2020/10/24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F74D46-1CAC-4699-A05B-A5EA0A67F2D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DE671D-DDF0-4EE6-A8BF-9C67A158AC95}" type="datetimeFigureOut">
              <a:rPr lang="zh-CN" altLang="en-US" smtClean="0"/>
              <a:t>2020/10/24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F74D46-1CAC-4699-A05B-A5EA0A67F2D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3.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4.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4.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4.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7.pn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9.png"/><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7.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4.png"/><Relationship Id="rId7"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20.png"/><Relationship Id="rId10" Type="http://schemas.openxmlformats.org/officeDocument/2006/relationships/image" Target="../media/image24.png"/><Relationship Id="rId4" Type="http://schemas.microsoft.com/office/2007/relationships/hdphoto" Target="../media/hdphoto1.wdp"/><Relationship Id="rId9"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28.png"/><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7.png"/><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32.png"/><Relationship Id="rId5" Type="http://schemas.openxmlformats.org/officeDocument/2006/relationships/image" Target="../media/image31.png"/><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34.png"/><Relationship Id="rId5" Type="http://schemas.openxmlformats.org/officeDocument/2006/relationships/image" Target="../media/image33.png"/><Relationship Id="rId4" Type="http://schemas.microsoft.com/office/2007/relationships/hdphoto" Target="../media/hdphoto1.wdp"/></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7.png"/><Relationship Id="rId4" Type="http://schemas.microsoft.com/office/2007/relationships/hdphoto" Target="../media/hdphoto1.wdp"/></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17.png"/><Relationship Id="rId4" Type="http://schemas.microsoft.com/office/2007/relationships/hdphoto" Target="../media/hdphoto1.wdp"/></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37.png"/><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38.png"/><Relationship Id="rId4" Type="http://schemas.microsoft.com/office/2007/relationships/hdphoto" Target="../media/hdphoto1.wdp"/></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39.png"/><Relationship Id="rId4" Type="http://schemas.microsoft.com/office/2007/relationships/hdphoto" Target="../media/hdphoto1.wdp"/></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39.png"/><Relationship Id="rId4" Type="http://schemas.microsoft.com/office/2007/relationships/hdphoto" Target="../media/hdphoto1.wdp"/></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41.png"/><Relationship Id="rId4" Type="http://schemas.microsoft.com/office/2007/relationships/hdphoto" Target="../media/hdphoto1.wdp"/></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42.png"/><Relationship Id="rId4" Type="http://schemas.microsoft.com/office/2007/relationships/hdphoto" Target="../media/hdphoto1.wdp"/></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41.png"/><Relationship Id="rId4" Type="http://schemas.microsoft.com/office/2007/relationships/hdphoto" Target="../media/hdphoto1.wdp"/></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43.png"/><Relationship Id="rId4" Type="http://schemas.microsoft.com/office/2007/relationships/hdphoto" Target="../media/hdphoto1.wdp"/></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image" Target="../media/image44.png"/><Relationship Id="rId4" Type="http://schemas.microsoft.com/office/2007/relationships/hdphoto" Target="../media/hdphoto1.wdp"/></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5.png"/><Relationship Id="rId2" Type="http://schemas.openxmlformats.org/officeDocument/2006/relationships/video" Target="../media/media1.avi"/><Relationship Id="rId1" Type="http://schemas.microsoft.com/office/2007/relationships/media" Target="../media/media1.avi"/><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6.png"/><Relationship Id="rId2" Type="http://schemas.openxmlformats.org/officeDocument/2006/relationships/video" Target="../media/media2.avi"/><Relationship Id="rId1" Type="http://schemas.microsoft.com/office/2007/relationships/media" Target="../media/media2.avi"/><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7.png"/><Relationship Id="rId2" Type="http://schemas.openxmlformats.org/officeDocument/2006/relationships/video" Target="../media/media3.avi"/><Relationship Id="rId1" Type="http://schemas.microsoft.com/office/2007/relationships/media" Target="../media/media3.avi"/><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8.png"/><Relationship Id="rId2" Type="http://schemas.openxmlformats.org/officeDocument/2006/relationships/video" Target="../media/media4.avi"/><Relationship Id="rId1" Type="http://schemas.microsoft.com/office/2007/relationships/media" Target="../media/media4.avi"/><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8" Type="http://schemas.microsoft.com/office/2007/relationships/hdphoto" Target="../media/hdphoto1.wdp"/><Relationship Id="rId3" Type="http://schemas.microsoft.com/office/2007/relationships/media" Target="../media/media6.avi"/><Relationship Id="rId7" Type="http://schemas.openxmlformats.org/officeDocument/2006/relationships/image" Target="../media/image4.png"/><Relationship Id="rId2" Type="http://schemas.openxmlformats.org/officeDocument/2006/relationships/video" Target="../media/media5.avi"/><Relationship Id="rId1" Type="http://schemas.microsoft.com/office/2007/relationships/media" Target="../media/media5.avi"/><Relationship Id="rId6" Type="http://schemas.openxmlformats.org/officeDocument/2006/relationships/notesSlide" Target="../notesSlides/notesSlide43.xml"/><Relationship Id="rId5" Type="http://schemas.openxmlformats.org/officeDocument/2006/relationships/slideLayout" Target="../slideLayouts/slideLayout1.xml"/><Relationship Id="rId10" Type="http://schemas.openxmlformats.org/officeDocument/2006/relationships/image" Target="../media/image50.png"/><Relationship Id="rId4" Type="http://schemas.openxmlformats.org/officeDocument/2006/relationships/video" Target="../media/media6.avi"/><Relationship Id="rId9" Type="http://schemas.openxmlformats.org/officeDocument/2006/relationships/image" Target="../media/image49.png"/></Relationships>
</file>

<file path=ppt/slides/_rels/slide44.xml.rels><?xml version="1.0" encoding="UTF-8" standalone="yes"?>
<Relationships xmlns="http://schemas.openxmlformats.org/package/2006/relationships"><Relationship Id="rId8" Type="http://schemas.microsoft.com/office/2007/relationships/hdphoto" Target="../media/hdphoto1.wdp"/><Relationship Id="rId3" Type="http://schemas.microsoft.com/office/2007/relationships/media" Target="../media/media8.avi"/><Relationship Id="rId7" Type="http://schemas.openxmlformats.org/officeDocument/2006/relationships/image" Target="../media/image4.png"/><Relationship Id="rId2" Type="http://schemas.openxmlformats.org/officeDocument/2006/relationships/video" Target="../media/media7.avi"/><Relationship Id="rId1" Type="http://schemas.microsoft.com/office/2007/relationships/media" Target="../media/media7.avi"/><Relationship Id="rId6" Type="http://schemas.openxmlformats.org/officeDocument/2006/relationships/notesSlide" Target="../notesSlides/notesSlide44.xml"/><Relationship Id="rId5" Type="http://schemas.openxmlformats.org/officeDocument/2006/relationships/slideLayout" Target="../slideLayouts/slideLayout1.xml"/><Relationship Id="rId10" Type="http://schemas.openxmlformats.org/officeDocument/2006/relationships/image" Target="../media/image52.png"/><Relationship Id="rId4" Type="http://schemas.openxmlformats.org/officeDocument/2006/relationships/video" Target="../media/media8.avi"/><Relationship Id="rId9" Type="http://schemas.openxmlformats.org/officeDocument/2006/relationships/image" Target="../media/image51.png"/></Relationships>
</file>

<file path=ppt/slides/_rels/slide45.xml.rels><?xml version="1.0" encoding="UTF-8" standalone="yes"?>
<Relationships xmlns="http://schemas.openxmlformats.org/package/2006/relationships"><Relationship Id="rId8" Type="http://schemas.microsoft.com/office/2007/relationships/hdphoto" Target="../media/hdphoto1.wdp"/><Relationship Id="rId3" Type="http://schemas.microsoft.com/office/2007/relationships/media" Target="../media/media10.avi"/><Relationship Id="rId7" Type="http://schemas.openxmlformats.org/officeDocument/2006/relationships/image" Target="../media/image4.png"/><Relationship Id="rId2" Type="http://schemas.openxmlformats.org/officeDocument/2006/relationships/video" Target="../media/media9.avi"/><Relationship Id="rId1" Type="http://schemas.microsoft.com/office/2007/relationships/media" Target="../media/media9.avi"/><Relationship Id="rId6" Type="http://schemas.openxmlformats.org/officeDocument/2006/relationships/notesSlide" Target="../notesSlides/notesSlide45.xml"/><Relationship Id="rId5" Type="http://schemas.openxmlformats.org/officeDocument/2006/relationships/slideLayout" Target="../slideLayouts/slideLayout1.xml"/><Relationship Id="rId10" Type="http://schemas.openxmlformats.org/officeDocument/2006/relationships/image" Target="../media/image54.png"/><Relationship Id="rId4" Type="http://schemas.openxmlformats.org/officeDocument/2006/relationships/video" Target="../media/media10.avi"/><Relationship Id="rId9" Type="http://schemas.openxmlformats.org/officeDocument/2006/relationships/image" Target="../media/image53.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microsoft.com/office/2007/relationships/hdphoto" Target="../media/hdphoto1.wdp"/></Relationships>
</file>

<file path=ppt/slides/_rels/slide4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9.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0.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1.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b="15666"/>
          <a:stretch>
            <a:fillRect/>
          </a:stretch>
        </p:blipFill>
        <p:spPr>
          <a:xfrm>
            <a:off x="0" y="-1"/>
            <a:ext cx="12192000" cy="6850744"/>
          </a:xfrm>
          <a:prstGeom prst="rect">
            <a:avLst/>
          </a:prstGeom>
        </p:spPr>
      </p:pic>
      <p:sp>
        <p:nvSpPr>
          <p:cNvPr id="6" name="流程图: 手动输入 5"/>
          <p:cNvSpPr/>
          <p:nvPr/>
        </p:nvSpPr>
        <p:spPr>
          <a:xfrm rot="5400000">
            <a:off x="977104" y="-977104"/>
            <a:ext cx="6850743" cy="8804953"/>
          </a:xfrm>
          <a:prstGeom prst="flowChartManualInput">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859898" y="2851041"/>
            <a:ext cx="7241470" cy="1569660"/>
          </a:xfrm>
          <a:prstGeom prst="rect">
            <a:avLst/>
          </a:prstGeom>
        </p:spPr>
        <p:txBody>
          <a:bodyPr wrap="none">
            <a:spAutoFit/>
          </a:bodyPr>
          <a:lstStyle/>
          <a:p>
            <a:r>
              <a:rPr lang="zh-CN" altLang="en-US" sz="3200" dirty="0" smtClean="0">
                <a:ln w="6350">
                  <a:noFill/>
                </a:ln>
                <a:solidFill>
                  <a:schemeClr val="bg1">
                    <a:lumMod val="95000"/>
                  </a:schemeClr>
                </a:solidFill>
                <a:latin typeface="微软雅黑" panose="020B0503020204020204" pitchFamily="34" charset="-122"/>
                <a:ea typeface="微软雅黑" panose="020B0503020204020204" pitchFamily="34" charset="-122"/>
              </a:rPr>
              <a:t>题目：</a:t>
            </a:r>
            <a:r>
              <a:rPr lang="en-GB" altLang="zh-CN" sz="3200" dirty="0" smtClean="0">
                <a:ln w="6350">
                  <a:noFill/>
                </a:ln>
                <a:solidFill>
                  <a:schemeClr val="bg1">
                    <a:lumMod val="95000"/>
                  </a:schemeClr>
                </a:solidFill>
                <a:latin typeface="微软雅黑" panose="020B0503020204020204" pitchFamily="34" charset="-122"/>
                <a:ea typeface="微软雅黑" panose="020B0503020204020204" pitchFamily="34" charset="-122"/>
              </a:rPr>
              <a:t>Zooming Slow-Mo</a:t>
            </a:r>
            <a:r>
              <a:rPr lang="en-GB" altLang="zh-CN" sz="3200" dirty="0">
                <a:ln w="6350">
                  <a:noFill/>
                </a:ln>
                <a:solidFill>
                  <a:schemeClr val="bg1">
                    <a:lumMod val="95000"/>
                  </a:schemeClr>
                </a:solidFill>
                <a:latin typeface="微软雅黑" panose="020B0503020204020204" pitchFamily="34" charset="-122"/>
                <a:ea typeface="微软雅黑" panose="020B0503020204020204" pitchFamily="34" charset="-122"/>
              </a:rPr>
              <a:t>: </a:t>
            </a:r>
            <a:r>
              <a:rPr lang="en-GB" altLang="zh-CN" sz="3200" dirty="0" smtClean="0">
                <a:ln w="6350">
                  <a:noFill/>
                </a:ln>
                <a:solidFill>
                  <a:schemeClr val="bg1">
                    <a:lumMod val="95000"/>
                  </a:schemeClr>
                </a:solidFill>
                <a:latin typeface="微软雅黑" panose="020B0503020204020204" pitchFamily="34" charset="-122"/>
                <a:ea typeface="微软雅黑" panose="020B0503020204020204" pitchFamily="34" charset="-122"/>
              </a:rPr>
              <a:t>Fast </a:t>
            </a:r>
          </a:p>
          <a:p>
            <a:r>
              <a:rPr lang="en-GB" altLang="zh-CN" sz="3200" dirty="0" smtClean="0">
                <a:ln w="6350">
                  <a:noFill/>
                </a:ln>
                <a:solidFill>
                  <a:schemeClr val="bg1">
                    <a:lumMod val="95000"/>
                  </a:schemeClr>
                </a:solidFill>
                <a:latin typeface="微软雅黑" panose="020B0503020204020204" pitchFamily="34" charset="-122"/>
                <a:ea typeface="微软雅黑" panose="020B0503020204020204" pitchFamily="34" charset="-122"/>
              </a:rPr>
              <a:t>and Accurate One-Stage </a:t>
            </a:r>
          </a:p>
          <a:p>
            <a:r>
              <a:rPr lang="en-GB" altLang="zh-CN" sz="3200" dirty="0" smtClean="0">
                <a:ln w="6350">
                  <a:noFill/>
                </a:ln>
                <a:solidFill>
                  <a:schemeClr val="bg1">
                    <a:lumMod val="95000"/>
                  </a:schemeClr>
                </a:solidFill>
                <a:latin typeface="微软雅黑" panose="020B0503020204020204" pitchFamily="34" charset="-122"/>
                <a:ea typeface="微软雅黑" panose="020B0503020204020204" pitchFamily="34" charset="-122"/>
              </a:rPr>
              <a:t>Space-Time Video Super-Resolution</a:t>
            </a:r>
            <a:endParaRPr lang="en-GB" altLang="zh-CN" sz="3200" dirty="0">
              <a:ln w="6350">
                <a:noFill/>
              </a:ln>
              <a:solidFill>
                <a:schemeClr val="bg1">
                  <a:lumMod val="95000"/>
                </a:schemeClr>
              </a:solidFill>
              <a:latin typeface="微软雅黑" panose="020B0503020204020204" pitchFamily="34" charset="-122"/>
              <a:ea typeface="微软雅黑" panose="020B0503020204020204" pitchFamily="34" charset="-122"/>
            </a:endParaRPr>
          </a:p>
        </p:txBody>
      </p:sp>
      <p:pic>
        <p:nvPicPr>
          <p:cNvPr id="44" name="组合 16"/>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133" y="1448294"/>
            <a:ext cx="3391194" cy="1223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 name="Text Box 19"/>
          <p:cNvSpPr txBox="1">
            <a:spLocks noChangeArrowheads="1"/>
          </p:cNvSpPr>
          <p:nvPr/>
        </p:nvSpPr>
        <p:spPr bwMode="auto">
          <a:xfrm>
            <a:off x="871138" y="4656715"/>
            <a:ext cx="222528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来源：</a:t>
            </a:r>
            <a:r>
              <a:rPr lang="en-US" altLang="zh-CN" sz="2000" dirty="0" smtClean="0">
                <a:solidFill>
                  <a:schemeClr val="bg1"/>
                </a:solidFill>
                <a:latin typeface="微软雅黑" panose="020B0503020204020204" pitchFamily="34" charset="-122"/>
                <a:ea typeface="微软雅黑" panose="020B0503020204020204" pitchFamily="34" charset="-122"/>
              </a:rPr>
              <a:t>CVPR2020</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
        <p:nvSpPr>
          <p:cNvPr id="74" name="Text Box 19"/>
          <p:cNvSpPr txBox="1">
            <a:spLocks noChangeArrowheads="1"/>
          </p:cNvSpPr>
          <p:nvPr/>
        </p:nvSpPr>
        <p:spPr bwMode="auto">
          <a:xfrm>
            <a:off x="3447759" y="4656715"/>
            <a:ext cx="172354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汇报人：程</a:t>
            </a:r>
            <a:r>
              <a:rPr lang="zh-CN" altLang="en-US" sz="2000" dirty="0">
                <a:solidFill>
                  <a:schemeClr val="bg1"/>
                </a:solidFill>
                <a:latin typeface="微软雅黑" panose="020B0503020204020204" pitchFamily="34" charset="-122"/>
                <a:ea typeface="微软雅黑" panose="020B0503020204020204" pitchFamily="34" charset="-122"/>
              </a:rPr>
              <a:t>日</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a:t>
              </a:r>
              <a:r>
                <a:rPr lang="zh-CN" altLang="en-US" sz="2400" dirty="0">
                  <a:solidFill>
                    <a:schemeClr val="tx2"/>
                  </a:solidFill>
                  <a:latin typeface="微软雅黑" panose="020B0503020204020204" pitchFamily="34" charset="-122"/>
                  <a:ea typeface="微软雅黑" panose="020B0503020204020204" pitchFamily="34" charset="-122"/>
                  <a:cs typeface="+mn-ea"/>
                </a:rPr>
                <a:t>与相关</a:t>
              </a:r>
              <a:r>
                <a:rPr lang="zh-CN" altLang="en-US" sz="2400" dirty="0" smtClean="0">
                  <a:solidFill>
                    <a:schemeClr val="tx2"/>
                  </a:solidFill>
                  <a:latin typeface="微软雅黑" panose="020B0503020204020204" pitchFamily="34" charset="-122"/>
                  <a:ea typeface="微软雅黑" panose="020B0503020204020204" pitchFamily="34" charset="-122"/>
                  <a:cs typeface="+mn-ea"/>
                </a:rPr>
                <a:t>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7" y="1096484"/>
            <a:ext cx="4776916"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Video </a:t>
            </a:r>
            <a:r>
              <a:rPr lang="en-GB" sz="2400" b="1" dirty="0">
                <a:latin typeface="Calibri" panose="020F0502020204030204" pitchFamily="34" charset="0"/>
                <a:cs typeface="Calibri" panose="020F0502020204030204" pitchFamily="34" charset="0"/>
              </a:rPr>
              <a:t>Super-Resolution </a:t>
            </a:r>
            <a:r>
              <a:rPr lang="en-GB" sz="2400" b="1" dirty="0" smtClean="0">
                <a:latin typeface="Calibri" panose="020F0502020204030204" pitchFamily="34" charset="0"/>
                <a:cs typeface="Calibri" panose="020F0502020204030204" pitchFamily="34" charset="0"/>
              </a:rPr>
              <a:t>(VSR)</a:t>
            </a:r>
            <a:endParaRPr lang="en-GB" sz="2400" b="1" dirty="0">
              <a:latin typeface="Calibri" panose="020F0502020204030204" pitchFamily="34" charset="0"/>
              <a:cs typeface="Calibri" panose="020F0502020204030204" pitchFamily="34" charset="0"/>
            </a:endParaRPr>
          </a:p>
        </p:txBody>
      </p:sp>
      <p:sp>
        <p:nvSpPr>
          <p:cNvPr id="13" name="TextBox 12"/>
          <p:cNvSpPr txBox="1"/>
          <p:nvPr/>
        </p:nvSpPr>
        <p:spPr>
          <a:xfrm>
            <a:off x="929796" y="1558548"/>
            <a:ext cx="5132337" cy="2677656"/>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Working on </a:t>
            </a:r>
            <a:r>
              <a:rPr lang="en-US" sz="2400" dirty="0" smtClean="0">
                <a:latin typeface="Calibri" panose="020F0502020204030204" pitchFamily="34" charset="0"/>
                <a:cs typeface="Calibri" panose="020F0502020204030204" pitchFamily="34" charset="0"/>
              </a:rPr>
              <a:t>VSR:</a:t>
            </a:r>
            <a:endParaRPr lang="en-US"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Use optical </a:t>
            </a:r>
            <a:r>
              <a:rPr lang="en-GB" sz="2400" dirty="0" smtClean="0">
                <a:latin typeface="Calibri" panose="020F0502020204030204" pitchFamily="34" charset="0"/>
                <a:cs typeface="Calibri" panose="020F0502020204030204" pitchFamily="34" charset="0"/>
              </a:rPr>
              <a:t>ﬂow </a:t>
            </a:r>
            <a:r>
              <a:rPr lang="en-GB" sz="2400" dirty="0">
                <a:latin typeface="Calibri" panose="020F0502020204030204" pitchFamily="34" charset="0"/>
                <a:cs typeface="Calibri" panose="020F0502020204030204" pitchFamily="34" charset="0"/>
              </a:rPr>
              <a:t>for explicit temporal alignment </a:t>
            </a:r>
            <a:r>
              <a:rPr lang="en-GB" sz="2400" baseline="30000" dirty="0" smtClean="0">
                <a:latin typeface="Calibri" panose="020F0502020204030204" pitchFamily="34" charset="0"/>
                <a:cs typeface="Calibri" panose="020F0502020204030204" pitchFamily="34" charset="0"/>
              </a:rPr>
              <a:t>[7]</a:t>
            </a:r>
            <a:endParaRPr lang="en-GB"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Dynamic ﬁlters / deformable alignment </a:t>
            </a:r>
            <a:r>
              <a:rPr lang="en-GB" sz="2400" baseline="30000" dirty="0" smtClean="0">
                <a:latin typeface="Calibri" panose="020F0502020204030204" pitchFamily="34" charset="0"/>
                <a:cs typeface="Calibri" panose="020F0502020204030204" pitchFamily="34" charset="0"/>
              </a:rPr>
              <a:t>[8, 9]</a:t>
            </a:r>
            <a:endParaRPr lang="en-GB" sz="2400" dirty="0" smtClean="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Sequence-to-sequence </a:t>
            </a:r>
            <a:r>
              <a:rPr lang="en-GB" sz="2400" dirty="0">
                <a:latin typeface="Calibri" panose="020F0502020204030204" pitchFamily="34" charset="0"/>
                <a:cs typeface="Calibri" panose="020F0502020204030204" pitchFamily="34" charset="0"/>
              </a:rPr>
              <a:t>(S2S) </a:t>
            </a:r>
            <a:r>
              <a:rPr lang="en-GB" sz="2400" dirty="0" smtClean="0">
                <a:latin typeface="Calibri" panose="020F0502020204030204" pitchFamily="34" charset="0"/>
                <a:cs typeface="Calibri" panose="020F0502020204030204" pitchFamily="34" charset="0"/>
              </a:rPr>
              <a:t>learning</a:t>
            </a:r>
            <a:r>
              <a:rPr lang="en-GB" sz="2400" baseline="30000" dirty="0" smtClean="0">
                <a:latin typeface="Calibri" panose="020F0502020204030204" pitchFamily="34" charset="0"/>
                <a:cs typeface="Calibri" panose="020F0502020204030204" pitchFamily="34" charset="0"/>
              </a:rPr>
              <a:t>[10]</a:t>
            </a:r>
            <a:endParaRPr lang="en-GB" sz="2400" dirty="0">
              <a:latin typeface="Calibri" panose="020F0502020204030204" pitchFamily="34" charset="0"/>
              <a:cs typeface="Calibri" panose="020F0502020204030204" pitchFamily="34" charset="0"/>
            </a:endParaRPr>
          </a:p>
        </p:txBody>
      </p:sp>
      <p:sp>
        <p:nvSpPr>
          <p:cNvPr id="14" name="TextBox 13"/>
          <p:cNvSpPr txBox="1"/>
          <p:nvPr/>
        </p:nvSpPr>
        <p:spPr>
          <a:xfrm>
            <a:off x="958766" y="5802303"/>
            <a:ext cx="10303737" cy="307777"/>
          </a:xfrm>
          <a:prstGeom prst="rect">
            <a:avLst/>
          </a:prstGeom>
          <a:noFill/>
        </p:spPr>
        <p:txBody>
          <a:bodyPr wrap="square" rtlCol="0">
            <a:spAutoFit/>
          </a:bodyPr>
          <a:lstStyle/>
          <a:p>
            <a:r>
              <a:rPr lang="en-US" sz="1400" baseline="30000" dirty="0" smtClean="0">
                <a:solidFill>
                  <a:schemeClr val="bg1">
                    <a:lumMod val="50000"/>
                  </a:schemeClr>
                </a:solidFill>
                <a:latin typeface="Calibri" panose="020F0502020204030204" pitchFamily="34" charset="0"/>
                <a:cs typeface="Calibri" panose="020F0502020204030204" pitchFamily="34" charset="0"/>
              </a:rPr>
              <a:t>[10</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a:solidFill>
                  <a:schemeClr val="bg1">
                    <a:lumMod val="50000"/>
                  </a:schemeClr>
                </a:solidFill>
                <a:latin typeface="Calibri" panose="020F0502020204030204" pitchFamily="34" charset="0"/>
                <a:cs typeface="Calibri" panose="020F0502020204030204" pitchFamily="34" charset="0"/>
              </a:rPr>
              <a:t>Yan Huang, Wei Wang, and Liang Wang. Video </a:t>
            </a:r>
            <a:r>
              <a:rPr lang="en-GB" sz="1400" dirty="0" err="1">
                <a:solidFill>
                  <a:schemeClr val="bg1">
                    <a:lumMod val="50000"/>
                  </a:schemeClr>
                </a:solidFill>
                <a:latin typeface="Calibri" panose="020F0502020204030204" pitchFamily="34" charset="0"/>
                <a:cs typeface="Calibri" panose="020F0502020204030204" pitchFamily="34" charset="0"/>
              </a:rPr>
              <a:t>superresolution</a:t>
            </a:r>
            <a:r>
              <a:rPr lang="en-GB" sz="1400" dirty="0">
                <a:solidFill>
                  <a:schemeClr val="bg1">
                    <a:lumMod val="50000"/>
                  </a:schemeClr>
                </a:solidFill>
                <a:latin typeface="Calibri" panose="020F0502020204030204" pitchFamily="34" charset="0"/>
                <a:cs typeface="Calibri" panose="020F0502020204030204" pitchFamily="34" charset="0"/>
              </a:rPr>
              <a:t> via bidirectional recurrent convolutional networks</a:t>
            </a:r>
            <a:r>
              <a:rPr lang="en-GB" sz="1400" dirty="0" smtClean="0">
                <a:solidFill>
                  <a:schemeClr val="bg1">
                    <a:lumMod val="50000"/>
                  </a:schemeClr>
                </a:solidFill>
                <a:latin typeface="Calibri" panose="020F0502020204030204" pitchFamily="34" charset="0"/>
                <a:cs typeface="Calibri" panose="020F0502020204030204" pitchFamily="34" charset="0"/>
              </a:rPr>
              <a:t>. TPAMI 2017</a:t>
            </a:r>
            <a:endParaRPr lang="en-GB" sz="1400" dirty="0">
              <a:solidFill>
                <a:schemeClr val="bg1">
                  <a:lumMod val="50000"/>
                </a:schemeClr>
              </a:solidFill>
              <a:latin typeface="Calibri" panose="020F0502020204030204" pitchFamily="34" charset="0"/>
              <a:cs typeface="Calibri" panose="020F0502020204030204" pitchFamily="34" charset="0"/>
            </a:endParaRPr>
          </a:p>
        </p:txBody>
      </p:sp>
      <p:sp>
        <p:nvSpPr>
          <p:cNvPr id="16" name="TextBox 15"/>
          <p:cNvSpPr txBox="1"/>
          <p:nvPr/>
        </p:nvSpPr>
        <p:spPr>
          <a:xfrm>
            <a:off x="924150" y="4171926"/>
            <a:ext cx="10658250" cy="830997"/>
          </a:xfrm>
          <a:prstGeom prst="rect">
            <a:avLst/>
          </a:prstGeom>
          <a:noFill/>
        </p:spPr>
        <p:txBody>
          <a:bodyPr wrap="square" rtlCol="0">
            <a:spAutoFit/>
          </a:bodyPr>
          <a:lstStyle/>
          <a:p>
            <a:pPr marL="342900" indent="-342900">
              <a:buFont typeface="Arial" panose="020B0604020202020204" pitchFamily="34" charset="0"/>
              <a:buChar char="•"/>
            </a:pPr>
            <a:r>
              <a:rPr lang="en-GB" altLang="zh-CN" sz="2400" dirty="0">
                <a:solidFill>
                  <a:srgbClr val="FF0000"/>
                </a:solidFill>
                <a:latin typeface="Calibri" panose="020F0502020204030204" pitchFamily="34" charset="0"/>
                <a:cs typeface="Calibri" panose="020F0502020204030204" pitchFamily="34" charset="0"/>
              </a:rPr>
              <a:t>W</a:t>
            </a:r>
            <a:r>
              <a:rPr lang="en-GB" altLang="zh-CN" sz="2400" dirty="0" smtClean="0">
                <a:solidFill>
                  <a:srgbClr val="FF0000"/>
                </a:solidFill>
                <a:latin typeface="Calibri" panose="020F0502020204030204" pitchFamily="34" charset="0"/>
                <a:cs typeface="Calibri" panose="020F0502020204030204" pitchFamily="34" charset="0"/>
              </a:rPr>
              <a:t>ithout </a:t>
            </a:r>
            <a:r>
              <a:rPr lang="en-GB" altLang="zh-CN" sz="2400" dirty="0">
                <a:solidFill>
                  <a:srgbClr val="FF0000"/>
                </a:solidFill>
                <a:latin typeface="Calibri" panose="020F0502020204030204" pitchFamily="34" charset="0"/>
                <a:cs typeface="Calibri" panose="020F0502020204030204" pitchFamily="34" charset="0"/>
              </a:rPr>
              <a:t>explicit temporal alignment</a:t>
            </a:r>
            <a:r>
              <a:rPr lang="en-US" altLang="zh-CN" sz="2400" dirty="0">
                <a:solidFill>
                  <a:srgbClr val="FF0000"/>
                </a:solidFill>
                <a:latin typeface="Calibri" panose="020F0502020204030204" pitchFamily="34" charset="0"/>
                <a:cs typeface="Calibri" panose="020F0502020204030204" pitchFamily="34" charset="0"/>
              </a:rPr>
              <a:t>, </a:t>
            </a:r>
            <a:r>
              <a:rPr lang="en-GB" altLang="zh-CN" sz="2400" dirty="0">
                <a:solidFill>
                  <a:srgbClr val="FF0000"/>
                </a:solidFill>
                <a:latin typeface="Calibri" panose="020F0502020204030204" pitchFamily="34" charset="0"/>
                <a:cs typeface="Calibri" panose="020F0502020204030204" pitchFamily="34" charset="0"/>
              </a:rPr>
              <a:t>have limited capability in handling large and complex motions within videos. </a:t>
            </a:r>
          </a:p>
        </p:txBody>
      </p:sp>
      <p:pic>
        <p:nvPicPr>
          <p:cNvPr id="6" name="Picture 5"/>
          <p:cNvPicPr>
            <a:picLocks noChangeAspect="1"/>
          </p:cNvPicPr>
          <p:nvPr/>
        </p:nvPicPr>
        <p:blipFill>
          <a:blip r:embed="rId5"/>
          <a:stretch>
            <a:fillRect/>
          </a:stretch>
        </p:blipFill>
        <p:spPr>
          <a:xfrm>
            <a:off x="5836418" y="355633"/>
            <a:ext cx="5448945" cy="3703461"/>
          </a:xfrm>
          <a:prstGeom prst="rect">
            <a:avLst/>
          </a:prstGeom>
        </p:spPr>
      </p:pic>
    </p:spTree>
    <p:extLst>
      <p:ext uri="{BB962C8B-B14F-4D97-AF65-F5344CB8AC3E}">
        <p14:creationId xmlns:p14="http://schemas.microsoft.com/office/powerpoint/2010/main" val="4156492739"/>
      </p:ext>
    </p:extLst>
  </p:cSld>
  <p:clrMapOvr>
    <a:masterClrMapping/>
  </p:clrMapOvr>
  <p:transition spd="slow" advClick="0" advTm="0">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a:t>
              </a:r>
              <a:r>
                <a:rPr lang="zh-CN" altLang="en-US" sz="2400" dirty="0">
                  <a:solidFill>
                    <a:schemeClr val="tx2"/>
                  </a:solidFill>
                  <a:latin typeface="微软雅黑" panose="020B0503020204020204" pitchFamily="34" charset="-122"/>
                  <a:ea typeface="微软雅黑" panose="020B0503020204020204" pitchFamily="34" charset="-122"/>
                  <a:cs typeface="+mn-ea"/>
                </a:rPr>
                <a:t>与相关</a:t>
              </a:r>
              <a:r>
                <a:rPr lang="zh-CN" altLang="en-US" sz="2400" dirty="0" smtClean="0">
                  <a:solidFill>
                    <a:schemeClr val="tx2"/>
                  </a:solidFill>
                  <a:latin typeface="微软雅黑" panose="020B0503020204020204" pitchFamily="34" charset="-122"/>
                  <a:ea typeface="微软雅黑" panose="020B0503020204020204" pitchFamily="34" charset="-122"/>
                  <a:cs typeface="+mn-ea"/>
                </a:rPr>
                <a:t>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Space-Time </a:t>
            </a:r>
            <a:r>
              <a:rPr lang="en-GB" sz="2400" b="1" dirty="0">
                <a:latin typeface="Calibri" panose="020F0502020204030204" pitchFamily="34" charset="0"/>
                <a:cs typeface="Calibri" panose="020F0502020204030204" pitchFamily="34" charset="0"/>
              </a:rPr>
              <a:t>Video Super-Resolution  </a:t>
            </a:r>
            <a:r>
              <a:rPr lang="en-GB" sz="2400" b="1" dirty="0" smtClean="0">
                <a:latin typeface="Calibri" panose="020F0502020204030204" pitchFamily="34" charset="0"/>
                <a:cs typeface="Calibri" panose="020F0502020204030204" pitchFamily="34" charset="0"/>
              </a:rPr>
              <a:t>(STVSR)</a:t>
            </a:r>
            <a:endParaRPr lang="en-GB" sz="2400" b="1" dirty="0">
              <a:latin typeface="Calibri" panose="020F0502020204030204" pitchFamily="34" charset="0"/>
              <a:cs typeface="Calibri" panose="020F0502020204030204" pitchFamily="34" charset="0"/>
            </a:endParaRPr>
          </a:p>
        </p:txBody>
      </p:sp>
      <p:sp>
        <p:nvSpPr>
          <p:cNvPr id="6" name="TextBox 5"/>
          <p:cNvSpPr txBox="1"/>
          <p:nvPr/>
        </p:nvSpPr>
        <p:spPr>
          <a:xfrm>
            <a:off x="945407" y="1631841"/>
            <a:ext cx="8813075" cy="1200329"/>
          </a:xfrm>
          <a:prstGeom prst="rect">
            <a:avLst/>
          </a:prstGeom>
          <a:noFill/>
        </p:spPr>
        <p:txBody>
          <a:bodyPr wrap="square" rtlCol="0">
            <a:spAutoFit/>
          </a:bodyPr>
          <a:lstStyle/>
          <a:p>
            <a:r>
              <a:rPr lang="en-GB" sz="2400" dirty="0">
                <a:latin typeface="Calibri" panose="020F0502020204030204" pitchFamily="34" charset="0"/>
                <a:cs typeface="Calibri" panose="020F0502020204030204" pitchFamily="34" charset="0"/>
              </a:rPr>
              <a:t>P</a:t>
            </a:r>
            <a:r>
              <a:rPr lang="en-GB" sz="2400" dirty="0" smtClean="0">
                <a:latin typeface="Calibri" panose="020F0502020204030204" pitchFamily="34" charset="0"/>
                <a:cs typeface="Calibri" panose="020F0502020204030204" pitchFamily="34" charset="0"/>
              </a:rPr>
              <a:t>ropose </a:t>
            </a:r>
            <a:r>
              <a:rPr lang="en-GB" sz="2400" dirty="0">
                <a:latin typeface="Calibri" panose="020F0502020204030204" pitchFamily="34" charset="0"/>
                <a:cs typeface="Calibri" panose="020F0502020204030204" pitchFamily="34" charset="0"/>
              </a:rPr>
              <a:t>a more efﬁcient and effective one-stage framework that simultaneously learns </a:t>
            </a:r>
            <a:r>
              <a:rPr lang="en-GB" sz="2400" b="1" dirty="0">
                <a:latin typeface="Calibri" panose="020F0502020204030204" pitchFamily="34" charset="0"/>
                <a:cs typeface="Calibri" panose="020F0502020204030204" pitchFamily="34" charset="0"/>
              </a:rPr>
              <a:t>temporal feature interpolation and spatial SR </a:t>
            </a:r>
            <a:r>
              <a:rPr lang="en-GB" sz="2400" dirty="0">
                <a:latin typeface="Calibri" panose="020F0502020204030204" pitchFamily="34" charset="0"/>
                <a:cs typeface="Calibri" panose="020F0502020204030204" pitchFamily="34" charset="0"/>
              </a:rPr>
              <a:t>without accessing to LR intermediate frames as supervision.</a:t>
            </a:r>
          </a:p>
        </p:txBody>
      </p:sp>
      <p:pic>
        <p:nvPicPr>
          <p:cNvPr id="9" name="Picture 8"/>
          <p:cNvPicPr>
            <a:picLocks noChangeAspect="1"/>
          </p:cNvPicPr>
          <p:nvPr/>
        </p:nvPicPr>
        <p:blipFill>
          <a:blip r:embed="rId5"/>
          <a:stretch>
            <a:fillRect/>
          </a:stretch>
        </p:blipFill>
        <p:spPr>
          <a:xfrm>
            <a:off x="7059538" y="3044108"/>
            <a:ext cx="4333875" cy="3305175"/>
          </a:xfrm>
          <a:prstGeom prst="rect">
            <a:avLst/>
          </a:prstGeom>
        </p:spPr>
      </p:pic>
      <p:sp>
        <p:nvSpPr>
          <p:cNvPr id="13" name="TextBox 12"/>
          <p:cNvSpPr txBox="1"/>
          <p:nvPr/>
        </p:nvSpPr>
        <p:spPr>
          <a:xfrm>
            <a:off x="981626" y="2949210"/>
            <a:ext cx="5132337" cy="1938992"/>
          </a:xfrm>
          <a:prstGeom prst="rect">
            <a:avLst/>
          </a:prstGeom>
          <a:noFill/>
        </p:spPr>
        <p:txBody>
          <a:bodyPr wrap="square" rtlCol="0">
            <a:spAutoFit/>
          </a:bodyPr>
          <a:lstStyle/>
          <a:p>
            <a:pPr marL="342900"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D</a:t>
            </a:r>
            <a:r>
              <a:rPr lang="en-US" altLang="zh-CN" sz="2400" dirty="0" err="1" smtClean="0">
                <a:latin typeface="Calibri" panose="020F0502020204030204" pitchFamily="34" charset="0"/>
                <a:cs typeface="Calibri" panose="020F0502020204030204" pitchFamily="34" charset="0"/>
              </a:rPr>
              <a:t>ifficulty</a:t>
            </a:r>
            <a:r>
              <a:rPr lang="en-US" altLang="zh-CN" sz="2400" dirty="0" smtClean="0">
                <a:latin typeface="Calibri" panose="020F0502020204030204" pitchFamily="34" charset="0"/>
                <a:cs typeface="Calibri" panose="020F0502020204030204" pitchFamily="34" charset="0"/>
              </a:rPr>
              <a:t>: </a:t>
            </a:r>
            <a:r>
              <a:rPr lang="en-GB" altLang="zh-CN" sz="2400" dirty="0">
                <a:latin typeface="Calibri" panose="020F0502020204030204" pitchFamily="34" charset="0"/>
                <a:cs typeface="Calibri" panose="020F0502020204030204" pitchFamily="34" charset="0"/>
              </a:rPr>
              <a:t>s</a:t>
            </a:r>
            <a:r>
              <a:rPr lang="en-GB" sz="2400" dirty="0" smtClean="0">
                <a:latin typeface="Calibri" panose="020F0502020204030204" pitchFamily="34" charset="0"/>
                <a:cs typeface="Calibri" panose="020F0502020204030204" pitchFamily="34" charset="0"/>
              </a:rPr>
              <a:t>ince </a:t>
            </a:r>
            <a:r>
              <a:rPr lang="en-GB" sz="2400" dirty="0">
                <a:latin typeface="Calibri" panose="020F0502020204030204" pitchFamily="34" charset="0"/>
                <a:cs typeface="Calibri" panose="020F0502020204030204" pitchFamily="34" charset="0"/>
              </a:rPr>
              <a:t>pixels are missing in LR frames and even several entire LR frames are unavailable, STVSR is a highly ill-posed inverse problem</a:t>
            </a:r>
            <a:r>
              <a:rPr lang="en-GB" sz="2400" dirty="0" smtClean="0">
                <a:latin typeface="Calibri" panose="020F0502020204030204" pitchFamily="34" charset="0"/>
                <a:cs typeface="Calibri" panose="020F0502020204030204" pitchFamily="34" charset="0"/>
              </a:rPr>
              <a:t>.</a:t>
            </a:r>
          </a:p>
          <a:p>
            <a:pPr marL="342900"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R</a:t>
            </a:r>
            <a:r>
              <a:rPr lang="en-US" altLang="zh-CN" sz="2400" dirty="0" smtClean="0">
                <a:latin typeface="Calibri" panose="020F0502020204030204" pitchFamily="34" charset="0"/>
                <a:cs typeface="Calibri" panose="020F0502020204030204" pitchFamily="34" charset="0"/>
              </a:rPr>
              <a:t>elation</a:t>
            </a:r>
            <a:endParaRPr lang="en-GB"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00619374"/>
      </p:ext>
    </p:extLst>
  </p:cSld>
  <p:clrMapOvr>
    <a:masterClrMapping/>
  </p:clrMapOvr>
  <p:transition spd="slow" advClick="0" advTm="0">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a:t>
              </a:r>
              <a:r>
                <a:rPr lang="zh-CN" altLang="en-US" sz="2400" dirty="0">
                  <a:solidFill>
                    <a:schemeClr val="tx2"/>
                  </a:solidFill>
                  <a:latin typeface="微软雅黑" panose="020B0503020204020204" pitchFamily="34" charset="-122"/>
                  <a:ea typeface="微软雅黑" panose="020B0503020204020204" pitchFamily="34" charset="-122"/>
                  <a:cs typeface="+mn-ea"/>
                </a:rPr>
                <a:t>与相关</a:t>
              </a:r>
              <a:r>
                <a:rPr lang="zh-CN" altLang="en-US" sz="2400" dirty="0" smtClean="0">
                  <a:solidFill>
                    <a:schemeClr val="tx2"/>
                  </a:solidFill>
                  <a:latin typeface="微软雅黑" panose="020B0503020204020204" pitchFamily="34" charset="-122"/>
                  <a:ea typeface="微软雅黑" panose="020B0503020204020204" pitchFamily="34" charset="-122"/>
                  <a:cs typeface="+mn-ea"/>
                </a:rPr>
                <a:t>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Space-Time </a:t>
            </a:r>
            <a:r>
              <a:rPr lang="en-GB" sz="2400" b="1" dirty="0">
                <a:latin typeface="Calibri" panose="020F0502020204030204" pitchFamily="34" charset="0"/>
                <a:cs typeface="Calibri" panose="020F0502020204030204" pitchFamily="34" charset="0"/>
              </a:rPr>
              <a:t>Video Super-Resolution  </a:t>
            </a:r>
            <a:r>
              <a:rPr lang="en-GB" sz="2400" b="1" dirty="0" smtClean="0">
                <a:latin typeface="Calibri" panose="020F0502020204030204" pitchFamily="34" charset="0"/>
                <a:cs typeface="Calibri" panose="020F0502020204030204" pitchFamily="34" charset="0"/>
              </a:rPr>
              <a:t>(STVSR)</a:t>
            </a:r>
            <a:endParaRPr lang="en-GB" sz="2400" b="1" dirty="0">
              <a:latin typeface="Calibri" panose="020F0502020204030204" pitchFamily="34" charset="0"/>
              <a:cs typeface="Calibri" panose="020F0502020204030204" pitchFamily="34" charset="0"/>
            </a:endParaRPr>
          </a:p>
        </p:txBody>
      </p:sp>
      <p:sp>
        <p:nvSpPr>
          <p:cNvPr id="14" name="TextBox 13"/>
          <p:cNvSpPr txBox="1"/>
          <p:nvPr/>
        </p:nvSpPr>
        <p:spPr>
          <a:xfrm>
            <a:off x="975980" y="4121055"/>
            <a:ext cx="10658250" cy="1200329"/>
          </a:xfrm>
          <a:prstGeom prst="rect">
            <a:avLst/>
          </a:prstGeom>
          <a:noFill/>
        </p:spPr>
        <p:txBody>
          <a:bodyPr wrap="square" rtlCol="0">
            <a:spAutoFit/>
          </a:bodyPr>
          <a:lstStyle/>
          <a:p>
            <a:pPr marL="342900" indent="-342900">
              <a:buFont typeface="Arial" panose="020B0604020202020204" pitchFamily="34" charset="0"/>
              <a:buChar char="•"/>
            </a:pPr>
            <a:r>
              <a:rPr lang="en-GB" altLang="zh-CN" sz="2400" dirty="0" smtClean="0">
                <a:solidFill>
                  <a:srgbClr val="FF0000"/>
                </a:solidFill>
                <a:latin typeface="Calibri" panose="020F0502020204030204" pitchFamily="34" charset="0"/>
                <a:cs typeface="Calibri" panose="020F0502020204030204" pitchFamily="34" charset="0"/>
              </a:rPr>
              <a:t>However, these methods have limited capacity to model </a:t>
            </a:r>
            <a:r>
              <a:rPr lang="en-GB" altLang="zh-CN" sz="2400" b="1" dirty="0" smtClean="0">
                <a:solidFill>
                  <a:srgbClr val="FF0000"/>
                </a:solidFill>
                <a:latin typeface="Calibri" panose="020F0502020204030204" pitchFamily="34" charset="0"/>
                <a:cs typeface="Calibri" panose="020F0502020204030204" pitchFamily="34" charset="0"/>
              </a:rPr>
              <a:t>rich and </a:t>
            </a:r>
            <a:r>
              <a:rPr lang="en-GB" altLang="zh-CN" sz="2400" b="1" dirty="0">
                <a:solidFill>
                  <a:srgbClr val="FF0000"/>
                </a:solidFill>
                <a:latin typeface="Calibri" panose="020F0502020204030204" pitchFamily="34" charset="0"/>
                <a:cs typeface="Calibri" panose="020F0502020204030204" pitchFamily="34" charset="0"/>
              </a:rPr>
              <a:t>complex space-time visual patterns</a:t>
            </a:r>
            <a:r>
              <a:rPr lang="en-GB" altLang="zh-CN" sz="2400" dirty="0">
                <a:solidFill>
                  <a:srgbClr val="FF0000"/>
                </a:solidFill>
                <a:latin typeface="Calibri" panose="020F0502020204030204" pitchFamily="34" charset="0"/>
                <a:cs typeface="Calibri" panose="020F0502020204030204" pitchFamily="34" charset="0"/>
              </a:rPr>
              <a:t>, and the optimization for these methods is usually </a:t>
            </a:r>
            <a:r>
              <a:rPr lang="en-GB" altLang="zh-CN" sz="2400" b="1" dirty="0">
                <a:solidFill>
                  <a:srgbClr val="FF0000"/>
                </a:solidFill>
                <a:latin typeface="Calibri" panose="020F0502020204030204" pitchFamily="34" charset="0"/>
                <a:cs typeface="Calibri" panose="020F0502020204030204" pitchFamily="34" charset="0"/>
              </a:rPr>
              <a:t>computationally expensive</a:t>
            </a:r>
            <a:r>
              <a:rPr lang="en-GB" altLang="zh-CN" sz="2400" dirty="0">
                <a:solidFill>
                  <a:srgbClr val="FF0000"/>
                </a:solidFill>
                <a:latin typeface="Calibri" panose="020F0502020204030204" pitchFamily="34" charset="0"/>
                <a:cs typeface="Calibri" panose="020F0502020204030204" pitchFamily="34" charset="0"/>
              </a:rPr>
              <a:t>.  </a:t>
            </a:r>
          </a:p>
        </p:txBody>
      </p:sp>
      <p:sp>
        <p:nvSpPr>
          <p:cNvPr id="15" name="TextBox 14"/>
          <p:cNvSpPr txBox="1"/>
          <p:nvPr/>
        </p:nvSpPr>
        <p:spPr>
          <a:xfrm>
            <a:off x="981626" y="1669192"/>
            <a:ext cx="10303737" cy="2308324"/>
          </a:xfrm>
          <a:prstGeom prst="rect">
            <a:avLst/>
          </a:prstGeom>
          <a:noFill/>
        </p:spPr>
        <p:txBody>
          <a:bodyPr wrap="square" rtlCol="0">
            <a:spAutoFit/>
          </a:bodyPr>
          <a:lstStyle/>
          <a:p>
            <a:r>
              <a:rPr lang="en-US" sz="2400" baseline="30000" dirty="0" smtClean="0">
                <a:latin typeface="Calibri" panose="020F0502020204030204" pitchFamily="34" charset="0"/>
                <a:cs typeface="Calibri" panose="020F0502020204030204" pitchFamily="34" charset="0"/>
              </a:rPr>
              <a:t>[11</a:t>
            </a:r>
            <a:r>
              <a:rPr lang="en-GB" sz="2400" baseline="30000"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Eli </a:t>
            </a:r>
            <a:r>
              <a:rPr lang="en-GB" sz="2400" dirty="0" err="1">
                <a:latin typeface="Calibri" panose="020F0502020204030204" pitchFamily="34" charset="0"/>
                <a:cs typeface="Calibri" panose="020F0502020204030204" pitchFamily="34" charset="0"/>
              </a:rPr>
              <a:t>Shechtman</a:t>
            </a:r>
            <a:r>
              <a:rPr lang="en-GB" sz="2400" dirty="0">
                <a:latin typeface="Calibri" panose="020F0502020204030204" pitchFamily="34" charset="0"/>
                <a:cs typeface="Calibri" panose="020F0502020204030204" pitchFamily="34" charset="0"/>
              </a:rPr>
              <a:t>, </a:t>
            </a:r>
            <a:r>
              <a:rPr lang="en-GB" sz="2400" dirty="0" err="1">
                <a:latin typeface="Calibri" panose="020F0502020204030204" pitchFamily="34" charset="0"/>
                <a:cs typeface="Calibri" panose="020F0502020204030204" pitchFamily="34" charset="0"/>
              </a:rPr>
              <a:t>Yaron</a:t>
            </a:r>
            <a:r>
              <a:rPr lang="en-GB" sz="2400" dirty="0">
                <a:latin typeface="Calibri" panose="020F0502020204030204" pitchFamily="34" charset="0"/>
                <a:cs typeface="Calibri" panose="020F0502020204030204" pitchFamily="34" charset="0"/>
              </a:rPr>
              <a:t> </a:t>
            </a:r>
            <a:r>
              <a:rPr lang="en-GB" sz="2400" dirty="0" err="1">
                <a:latin typeface="Calibri" panose="020F0502020204030204" pitchFamily="34" charset="0"/>
                <a:cs typeface="Calibri" panose="020F0502020204030204" pitchFamily="34" charset="0"/>
              </a:rPr>
              <a:t>Caspi</a:t>
            </a:r>
            <a:r>
              <a:rPr lang="en-GB" sz="2400" dirty="0">
                <a:latin typeface="Calibri" panose="020F0502020204030204" pitchFamily="34" charset="0"/>
                <a:cs typeface="Calibri" panose="020F0502020204030204" pitchFamily="34" charset="0"/>
              </a:rPr>
              <a:t>, and Michal </a:t>
            </a:r>
            <a:r>
              <a:rPr lang="en-GB" sz="2400" dirty="0" err="1">
                <a:latin typeface="Calibri" panose="020F0502020204030204" pitchFamily="34" charset="0"/>
                <a:cs typeface="Calibri" panose="020F0502020204030204" pitchFamily="34" charset="0"/>
              </a:rPr>
              <a:t>Irani</a:t>
            </a:r>
            <a:r>
              <a:rPr lang="en-GB" sz="2400" dirty="0">
                <a:latin typeface="Calibri" panose="020F0502020204030204" pitchFamily="34" charset="0"/>
                <a:cs typeface="Calibri" panose="020F0502020204030204" pitchFamily="34" charset="0"/>
              </a:rPr>
              <a:t>. Increasing space-time resolution in video. </a:t>
            </a:r>
            <a:r>
              <a:rPr lang="en-GB" sz="2400" dirty="0" smtClean="0">
                <a:latin typeface="Calibri" panose="020F0502020204030204" pitchFamily="34" charset="0"/>
                <a:cs typeface="Calibri" panose="020F0502020204030204" pitchFamily="34" charset="0"/>
              </a:rPr>
              <a:t>ECCV 2002</a:t>
            </a:r>
          </a:p>
          <a:p>
            <a:r>
              <a:rPr lang="en-US" sz="2400" baseline="30000" dirty="0" smtClean="0">
                <a:latin typeface="Calibri" panose="020F0502020204030204" pitchFamily="34" charset="0"/>
                <a:cs typeface="Calibri" panose="020F0502020204030204" pitchFamily="34" charset="0"/>
              </a:rPr>
              <a:t>[12</a:t>
            </a:r>
            <a:r>
              <a:rPr lang="en-GB" sz="2400" baseline="30000"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Uma </a:t>
            </a:r>
            <a:r>
              <a:rPr lang="en-GB" sz="2400" dirty="0" err="1">
                <a:latin typeface="Calibri" panose="020F0502020204030204" pitchFamily="34" charset="0"/>
                <a:cs typeface="Calibri" panose="020F0502020204030204" pitchFamily="34" charset="0"/>
              </a:rPr>
              <a:t>Mudenagudi</a:t>
            </a:r>
            <a:r>
              <a:rPr lang="en-GB" sz="2400" dirty="0">
                <a:latin typeface="Calibri" panose="020F0502020204030204" pitchFamily="34" charset="0"/>
                <a:cs typeface="Calibri" panose="020F0502020204030204" pitchFamily="34" charset="0"/>
              </a:rPr>
              <a:t>, </a:t>
            </a:r>
            <a:r>
              <a:rPr lang="en-GB" sz="2400" dirty="0" err="1">
                <a:latin typeface="Calibri" panose="020F0502020204030204" pitchFamily="34" charset="0"/>
                <a:cs typeface="Calibri" panose="020F0502020204030204" pitchFamily="34" charset="0"/>
              </a:rPr>
              <a:t>Subhashis</a:t>
            </a:r>
            <a:r>
              <a:rPr lang="en-GB" sz="2400" dirty="0">
                <a:latin typeface="Calibri" panose="020F0502020204030204" pitchFamily="34" charset="0"/>
                <a:cs typeface="Calibri" panose="020F0502020204030204" pitchFamily="34" charset="0"/>
              </a:rPr>
              <a:t> Banerjee, and </a:t>
            </a:r>
            <a:r>
              <a:rPr lang="en-GB" sz="2400" dirty="0" err="1">
                <a:latin typeface="Calibri" panose="020F0502020204030204" pitchFamily="34" charset="0"/>
                <a:cs typeface="Calibri" panose="020F0502020204030204" pitchFamily="34" charset="0"/>
              </a:rPr>
              <a:t>Prem</a:t>
            </a:r>
            <a:r>
              <a:rPr lang="en-GB" sz="2400" dirty="0">
                <a:latin typeface="Calibri" panose="020F0502020204030204" pitchFamily="34" charset="0"/>
                <a:cs typeface="Calibri" panose="020F0502020204030204" pitchFamily="34" charset="0"/>
              </a:rPr>
              <a:t> Kumar </a:t>
            </a:r>
            <a:r>
              <a:rPr lang="en-GB" sz="2400" dirty="0" err="1">
                <a:latin typeface="Calibri" panose="020F0502020204030204" pitchFamily="34" charset="0"/>
                <a:cs typeface="Calibri" panose="020F0502020204030204" pitchFamily="34" charset="0"/>
              </a:rPr>
              <a:t>Kalra</a:t>
            </a:r>
            <a:r>
              <a:rPr lang="en-GB" sz="2400" dirty="0">
                <a:latin typeface="Calibri" panose="020F0502020204030204" pitchFamily="34" charset="0"/>
                <a:cs typeface="Calibri" panose="020F0502020204030204" pitchFamily="34" charset="0"/>
              </a:rPr>
              <a:t>. Space-time super-resolution using graph-cut optimization. </a:t>
            </a:r>
            <a:r>
              <a:rPr lang="en-GB" sz="2400" dirty="0" smtClean="0">
                <a:latin typeface="Calibri" panose="020F0502020204030204" pitchFamily="34" charset="0"/>
                <a:cs typeface="Calibri" panose="020F0502020204030204" pitchFamily="34" charset="0"/>
              </a:rPr>
              <a:t>TPAMI 20</a:t>
            </a:r>
            <a:r>
              <a:rPr lang="en-US" altLang="zh-CN" sz="2400" dirty="0" smtClean="0">
                <a:latin typeface="Calibri" panose="020F0502020204030204" pitchFamily="34" charset="0"/>
                <a:cs typeface="Calibri" panose="020F0502020204030204" pitchFamily="34" charset="0"/>
              </a:rPr>
              <a:t>10</a:t>
            </a:r>
            <a:endParaRPr lang="en-GB" sz="2400" dirty="0" smtClean="0">
              <a:latin typeface="Calibri" panose="020F0502020204030204" pitchFamily="34" charset="0"/>
              <a:cs typeface="Calibri" panose="020F0502020204030204" pitchFamily="34" charset="0"/>
            </a:endParaRPr>
          </a:p>
          <a:p>
            <a:r>
              <a:rPr lang="en-US" sz="2400" baseline="30000" dirty="0" smtClean="0">
                <a:latin typeface="Calibri" panose="020F0502020204030204" pitchFamily="34" charset="0"/>
                <a:cs typeface="Calibri" panose="020F0502020204030204" pitchFamily="34" charset="0"/>
              </a:rPr>
              <a:t>[13</a:t>
            </a:r>
            <a:r>
              <a:rPr lang="en-GB" sz="2400" baseline="30000" dirty="0" smtClean="0">
                <a:latin typeface="Calibri" panose="020F0502020204030204" pitchFamily="34" charset="0"/>
                <a:cs typeface="Calibri" panose="020F0502020204030204" pitchFamily="34" charset="0"/>
              </a:rPr>
              <a:t>] </a:t>
            </a:r>
            <a:r>
              <a:rPr lang="en-GB" sz="2400" dirty="0" err="1">
                <a:latin typeface="Calibri" panose="020F0502020204030204" pitchFamily="34" charset="0"/>
                <a:cs typeface="Calibri" panose="020F0502020204030204" pitchFamily="34" charset="0"/>
              </a:rPr>
              <a:t>Oded</a:t>
            </a:r>
            <a:r>
              <a:rPr lang="en-GB" sz="2400" dirty="0">
                <a:latin typeface="Calibri" panose="020F0502020204030204" pitchFamily="34" charset="0"/>
                <a:cs typeface="Calibri" panose="020F0502020204030204" pitchFamily="34" charset="0"/>
              </a:rPr>
              <a:t> </a:t>
            </a:r>
            <a:r>
              <a:rPr lang="en-GB" sz="2400" dirty="0" err="1">
                <a:latin typeface="Calibri" panose="020F0502020204030204" pitchFamily="34" charset="0"/>
                <a:cs typeface="Calibri" panose="020F0502020204030204" pitchFamily="34" charset="0"/>
              </a:rPr>
              <a:t>Shahar</a:t>
            </a:r>
            <a:r>
              <a:rPr lang="en-GB" sz="2400" dirty="0">
                <a:latin typeface="Calibri" panose="020F0502020204030204" pitchFamily="34" charset="0"/>
                <a:cs typeface="Calibri" panose="020F0502020204030204" pitchFamily="34" charset="0"/>
              </a:rPr>
              <a:t>, </a:t>
            </a:r>
            <a:r>
              <a:rPr lang="en-GB" sz="2400" dirty="0" err="1">
                <a:latin typeface="Calibri" panose="020F0502020204030204" pitchFamily="34" charset="0"/>
                <a:cs typeface="Calibri" panose="020F0502020204030204" pitchFamily="34" charset="0"/>
              </a:rPr>
              <a:t>Alon</a:t>
            </a:r>
            <a:r>
              <a:rPr lang="en-GB" sz="2400" dirty="0">
                <a:latin typeface="Calibri" panose="020F0502020204030204" pitchFamily="34" charset="0"/>
                <a:cs typeface="Calibri" panose="020F0502020204030204" pitchFamily="34" charset="0"/>
              </a:rPr>
              <a:t> </a:t>
            </a:r>
            <a:r>
              <a:rPr lang="en-GB" sz="2400" dirty="0" err="1">
                <a:latin typeface="Calibri" panose="020F0502020204030204" pitchFamily="34" charset="0"/>
                <a:cs typeface="Calibri" panose="020F0502020204030204" pitchFamily="34" charset="0"/>
              </a:rPr>
              <a:t>Faktor</a:t>
            </a:r>
            <a:r>
              <a:rPr lang="en-GB" sz="2400" dirty="0">
                <a:latin typeface="Calibri" panose="020F0502020204030204" pitchFamily="34" charset="0"/>
                <a:cs typeface="Calibri" panose="020F0502020204030204" pitchFamily="34" charset="0"/>
              </a:rPr>
              <a:t>, and Michal </a:t>
            </a:r>
            <a:r>
              <a:rPr lang="en-GB" sz="2400" dirty="0" err="1">
                <a:latin typeface="Calibri" panose="020F0502020204030204" pitchFamily="34" charset="0"/>
                <a:cs typeface="Calibri" panose="020F0502020204030204" pitchFamily="34" charset="0"/>
              </a:rPr>
              <a:t>Irani</a:t>
            </a:r>
            <a:r>
              <a:rPr lang="en-GB" sz="2400" dirty="0">
                <a:latin typeface="Calibri" panose="020F0502020204030204" pitchFamily="34" charset="0"/>
                <a:cs typeface="Calibri" panose="020F0502020204030204" pitchFamily="34" charset="0"/>
              </a:rPr>
              <a:t>. Space-time super-resolution from a single video</a:t>
            </a:r>
            <a:r>
              <a:rPr lang="en-GB" sz="2400" dirty="0" smtClean="0">
                <a:latin typeface="Calibri" panose="020F0502020204030204" pitchFamily="34" charset="0"/>
                <a:cs typeface="Calibri" panose="020F0502020204030204" pitchFamily="34" charset="0"/>
              </a:rPr>
              <a:t>. CVPR 2011</a:t>
            </a:r>
            <a:endParaRPr lang="en-GB"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47439849"/>
      </p:ext>
    </p:extLst>
  </p:cSld>
  <p:clrMapOvr>
    <a:masterClrMapping/>
  </p:clrMapOvr>
  <p:transition spd="slow" advClick="0" advTm="0">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贡献</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Contribution</a:t>
            </a:r>
            <a:endParaRPr lang="en-GB" sz="2400" b="1" dirty="0">
              <a:latin typeface="Calibri" panose="020F0502020204030204" pitchFamily="34" charset="0"/>
              <a:cs typeface="Calibri" panose="020F0502020204030204" pitchFamily="34" charset="0"/>
            </a:endParaRPr>
          </a:p>
        </p:txBody>
      </p:sp>
      <p:sp>
        <p:nvSpPr>
          <p:cNvPr id="15" name="TextBox 14"/>
          <p:cNvSpPr txBox="1"/>
          <p:nvPr/>
        </p:nvSpPr>
        <p:spPr>
          <a:xfrm>
            <a:off x="981626" y="1669192"/>
            <a:ext cx="10303737" cy="1938992"/>
          </a:xfrm>
          <a:prstGeom prst="rect">
            <a:avLst/>
          </a:prstGeom>
          <a:noFill/>
        </p:spPr>
        <p:txBody>
          <a:bodyPr wrap="square" rtlCol="0">
            <a:spAutoFit/>
          </a:bodyPr>
          <a:lstStyle/>
          <a:p>
            <a:pPr marL="342900"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We </a:t>
            </a:r>
            <a:r>
              <a:rPr lang="en-GB" sz="2400" dirty="0">
                <a:latin typeface="Calibri" panose="020F0502020204030204" pitchFamily="34" charset="0"/>
                <a:cs typeface="Calibri" panose="020F0502020204030204" pitchFamily="34" charset="0"/>
              </a:rPr>
              <a:t>propose </a:t>
            </a:r>
            <a:r>
              <a:rPr lang="en-GB" sz="2400" b="1" dirty="0">
                <a:latin typeface="Calibri" panose="020F0502020204030204" pitchFamily="34" charset="0"/>
                <a:cs typeface="Calibri" panose="020F0502020204030204" pitchFamily="34" charset="0"/>
              </a:rPr>
              <a:t>a one-stage space-time super-resolution network </a:t>
            </a:r>
            <a:r>
              <a:rPr lang="en-GB" sz="2400" dirty="0">
                <a:latin typeface="Calibri" panose="020F0502020204030204" pitchFamily="34" charset="0"/>
                <a:cs typeface="Calibri" panose="020F0502020204030204" pitchFamily="34" charset="0"/>
              </a:rPr>
              <a:t>that can address temporal interpolation and spatial SR simultaneously in a uniﬁed </a:t>
            </a:r>
            <a:r>
              <a:rPr lang="en-GB" sz="2400" dirty="0" smtClean="0">
                <a:latin typeface="Calibri" panose="020F0502020204030204" pitchFamily="34" charset="0"/>
                <a:cs typeface="Calibri" panose="020F0502020204030204" pitchFamily="34" charset="0"/>
              </a:rPr>
              <a:t>framework.</a:t>
            </a:r>
          </a:p>
          <a:p>
            <a:pPr marL="342900"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Our </a:t>
            </a:r>
            <a:r>
              <a:rPr lang="en-GB" sz="2400" dirty="0">
                <a:latin typeface="Calibri" panose="020F0502020204030204" pitchFamily="34" charset="0"/>
                <a:cs typeface="Calibri" panose="020F0502020204030204" pitchFamily="34" charset="0"/>
              </a:rPr>
              <a:t>one-stage method is more </a:t>
            </a:r>
            <a:r>
              <a:rPr lang="en-GB" sz="2400" b="1" dirty="0" smtClean="0">
                <a:latin typeface="Calibri" panose="020F0502020204030204" pitchFamily="34" charset="0"/>
                <a:cs typeface="Calibri" panose="020F0502020204030204" pitchFamily="34" charset="0"/>
              </a:rPr>
              <a:t>effective </a:t>
            </a:r>
            <a:r>
              <a:rPr lang="en-US" altLang="zh-CN" sz="2400" b="1" dirty="0" smtClean="0">
                <a:latin typeface="Calibri" panose="020F0502020204030204" pitchFamily="34" charset="0"/>
                <a:cs typeface="Calibri" panose="020F0502020204030204" pitchFamily="34" charset="0"/>
              </a:rPr>
              <a:t>and </a:t>
            </a:r>
            <a:r>
              <a:rPr lang="en-GB" sz="2400" b="1" dirty="0">
                <a:latin typeface="Calibri" panose="020F0502020204030204" pitchFamily="34" charset="0"/>
                <a:cs typeface="Calibri" panose="020F0502020204030204" pitchFamily="34" charset="0"/>
              </a:rPr>
              <a:t>computationally more efﬁcient</a:t>
            </a:r>
            <a:r>
              <a:rPr lang="en-GB" sz="2400" b="1"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than two-stage methods </a:t>
            </a:r>
            <a:r>
              <a:rPr lang="en-GB" sz="2400" dirty="0" smtClean="0">
                <a:latin typeface="Calibri" panose="020F0502020204030204" pitchFamily="34" charset="0"/>
                <a:cs typeface="Calibri" panose="020F0502020204030204" pitchFamily="34" charset="0"/>
              </a:rPr>
              <a:t>state-of-the-art </a:t>
            </a:r>
            <a:r>
              <a:rPr lang="en-GB" sz="2400" dirty="0">
                <a:latin typeface="Calibri" panose="020F0502020204030204" pitchFamily="34" charset="0"/>
                <a:cs typeface="Calibri" panose="020F0502020204030204" pitchFamily="34" charset="0"/>
              </a:rPr>
              <a:t>two-stage approaches. </a:t>
            </a:r>
          </a:p>
        </p:txBody>
      </p:sp>
      <p:pic>
        <p:nvPicPr>
          <p:cNvPr id="3" name="Picture 2"/>
          <p:cNvPicPr>
            <a:picLocks noChangeAspect="1"/>
          </p:cNvPicPr>
          <p:nvPr/>
        </p:nvPicPr>
        <p:blipFill>
          <a:blip r:embed="rId5"/>
          <a:stretch>
            <a:fillRect/>
          </a:stretch>
        </p:blipFill>
        <p:spPr>
          <a:xfrm>
            <a:off x="935906" y="3538312"/>
            <a:ext cx="10807297" cy="2220154"/>
          </a:xfrm>
          <a:prstGeom prst="rect">
            <a:avLst/>
          </a:prstGeom>
        </p:spPr>
      </p:pic>
    </p:spTree>
    <p:extLst>
      <p:ext uri="{BB962C8B-B14F-4D97-AF65-F5344CB8AC3E}">
        <p14:creationId xmlns:p14="http://schemas.microsoft.com/office/powerpoint/2010/main" val="1087813275"/>
      </p:ext>
    </p:extLst>
  </p:cSld>
  <p:clrMapOvr>
    <a:masterClrMapping/>
  </p:clrMapOvr>
  <p:transition spd="slow" advClick="0" advTm="0">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贡献</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Contribution</a:t>
            </a:r>
          </a:p>
        </p:txBody>
      </p:sp>
      <p:sp>
        <p:nvSpPr>
          <p:cNvPr id="15" name="TextBox 14"/>
          <p:cNvSpPr txBox="1"/>
          <p:nvPr/>
        </p:nvSpPr>
        <p:spPr>
          <a:xfrm>
            <a:off x="981626" y="1669192"/>
            <a:ext cx="10303737" cy="1938992"/>
          </a:xfrm>
          <a:prstGeom prst="rect">
            <a:avLst/>
          </a:prstGeom>
          <a:noFill/>
        </p:spPr>
        <p:txBody>
          <a:bodyPr wrap="square" rtlCol="0">
            <a:spAutoFit/>
          </a:bodyPr>
          <a:lstStyle/>
          <a:p>
            <a:pPr marL="342900"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We propose a frame </a:t>
            </a:r>
            <a:r>
              <a:rPr lang="en-GB" sz="2400" dirty="0" smtClean="0">
                <a:latin typeface="Calibri" panose="020F0502020204030204" pitchFamily="34" charset="0"/>
                <a:cs typeface="Calibri" panose="020F0502020204030204" pitchFamily="34" charset="0"/>
              </a:rPr>
              <a:t>feature temporal </a:t>
            </a:r>
            <a:r>
              <a:rPr lang="en-GB" sz="2400" dirty="0">
                <a:latin typeface="Calibri" panose="020F0502020204030204" pitchFamily="34" charset="0"/>
                <a:cs typeface="Calibri" panose="020F0502020204030204" pitchFamily="34" charset="0"/>
              </a:rPr>
              <a:t>interpolation network leveraging local temporal contexts based on </a:t>
            </a:r>
            <a:r>
              <a:rPr lang="en-GB" sz="2400" b="1" dirty="0">
                <a:latin typeface="Calibri" panose="020F0502020204030204" pitchFamily="34" charset="0"/>
                <a:cs typeface="Calibri" panose="020F0502020204030204" pitchFamily="34" charset="0"/>
              </a:rPr>
              <a:t>deformable sampling </a:t>
            </a:r>
            <a:r>
              <a:rPr lang="en-GB" sz="2400" dirty="0">
                <a:latin typeface="Calibri" panose="020F0502020204030204" pitchFamily="34" charset="0"/>
                <a:cs typeface="Calibri" panose="020F0502020204030204" pitchFamily="34" charset="0"/>
              </a:rPr>
              <a:t>for intermediate LR </a:t>
            </a:r>
            <a:r>
              <a:rPr lang="en-GB" sz="2400" dirty="0" smtClean="0">
                <a:latin typeface="Calibri" panose="020F0502020204030204" pitchFamily="34" charset="0"/>
                <a:cs typeface="Calibri" panose="020F0502020204030204" pitchFamily="34" charset="0"/>
              </a:rPr>
              <a:t>features</a:t>
            </a:r>
            <a:r>
              <a:rPr lang="en-GB" sz="2400" dirty="0">
                <a:latin typeface="Calibri" panose="020F0502020204030204" pitchFamily="34" charset="0"/>
                <a:cs typeface="Calibri" panose="020F0502020204030204" pitchFamily="34" charset="0"/>
              </a:rPr>
              <a:t>. We devise </a:t>
            </a:r>
            <a:r>
              <a:rPr lang="en-GB" sz="2400" b="1" dirty="0">
                <a:latin typeface="Calibri" panose="020F0502020204030204" pitchFamily="34" charset="0"/>
                <a:cs typeface="Calibri" panose="020F0502020204030204" pitchFamily="34" charset="0"/>
              </a:rPr>
              <a:t>a novel deformable </a:t>
            </a:r>
            <a:r>
              <a:rPr lang="en-GB" sz="2400" b="1" dirty="0" err="1">
                <a:latin typeface="Calibri" panose="020F0502020204030204" pitchFamily="34" charset="0"/>
                <a:cs typeface="Calibri" panose="020F0502020204030204" pitchFamily="34" charset="0"/>
              </a:rPr>
              <a:t>ConvLSTM</a:t>
            </a:r>
            <a:r>
              <a:rPr lang="en-GB" sz="2400" b="1" dirty="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to explicitly enhance temporal alignment capacity and exploit global temporal contexts for handling large motions in videos. </a:t>
            </a:r>
          </a:p>
        </p:txBody>
      </p:sp>
      <p:pic>
        <p:nvPicPr>
          <p:cNvPr id="3" name="Picture 2"/>
          <p:cNvPicPr>
            <a:picLocks noChangeAspect="1"/>
          </p:cNvPicPr>
          <p:nvPr/>
        </p:nvPicPr>
        <p:blipFill>
          <a:blip r:embed="rId5"/>
          <a:stretch>
            <a:fillRect/>
          </a:stretch>
        </p:blipFill>
        <p:spPr>
          <a:xfrm>
            <a:off x="935906" y="3538312"/>
            <a:ext cx="10807297" cy="2220154"/>
          </a:xfrm>
          <a:prstGeom prst="rect">
            <a:avLst/>
          </a:prstGeom>
        </p:spPr>
      </p:pic>
    </p:spTree>
    <p:extLst>
      <p:ext uri="{BB962C8B-B14F-4D97-AF65-F5344CB8AC3E}">
        <p14:creationId xmlns:p14="http://schemas.microsoft.com/office/powerpoint/2010/main" val="1402564900"/>
      </p:ext>
    </p:extLst>
  </p:cSld>
  <p:clrMapOvr>
    <a:masterClrMapping/>
  </p:clrMapOvr>
  <p:transition spd="slow" advClick="0" advTm="0">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贡献</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Contribution</a:t>
            </a:r>
          </a:p>
        </p:txBody>
      </p:sp>
      <p:sp>
        <p:nvSpPr>
          <p:cNvPr id="15" name="TextBox 14"/>
          <p:cNvSpPr txBox="1"/>
          <p:nvPr/>
        </p:nvSpPr>
        <p:spPr>
          <a:xfrm>
            <a:off x="981626" y="1669192"/>
            <a:ext cx="10303737" cy="1200329"/>
          </a:xfrm>
          <a:prstGeom prst="rect">
            <a:avLst/>
          </a:prstGeom>
          <a:noFill/>
        </p:spPr>
        <p:txBody>
          <a:bodyPr wrap="square" rtlCol="0">
            <a:spAutoFit/>
          </a:bodyPr>
          <a:lstStyle/>
          <a:p>
            <a:pPr marL="342900"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Our one stage method achieves state-of-the-art STVSR performance </a:t>
            </a:r>
            <a:r>
              <a:rPr lang="en-GB" sz="2400" dirty="0">
                <a:latin typeface="Calibri" panose="020F0502020204030204" pitchFamily="34" charset="0"/>
                <a:cs typeface="Calibri" panose="020F0502020204030204" pitchFamily="34" charset="0"/>
              </a:rPr>
              <a:t>on both </a:t>
            </a:r>
            <a:r>
              <a:rPr lang="en-GB" sz="2400" dirty="0" smtClean="0">
                <a:latin typeface="Calibri" panose="020F0502020204030204" pitchFamily="34" charset="0"/>
                <a:cs typeface="Calibri" panose="020F0502020204030204" pitchFamily="34" charset="0"/>
              </a:rPr>
              <a:t>Vid4</a:t>
            </a:r>
            <a:r>
              <a:rPr lang="en-GB" sz="2400" baseline="30000" dirty="0" smtClean="0">
                <a:latin typeface="Calibri" panose="020F0502020204030204" pitchFamily="34" charset="0"/>
                <a:cs typeface="Calibri" panose="020F0502020204030204" pitchFamily="34" charset="0"/>
              </a:rPr>
              <a:t>[14]</a:t>
            </a:r>
            <a:r>
              <a:rPr lang="en-GB" sz="2400" dirty="0" smtClean="0">
                <a:latin typeface="Calibri" panose="020F0502020204030204" pitchFamily="34" charset="0"/>
                <a:cs typeface="Calibri" panose="020F0502020204030204" pitchFamily="34" charset="0"/>
              </a:rPr>
              <a:t> and Vimeo</a:t>
            </a:r>
            <a:r>
              <a:rPr lang="en-GB" sz="2400" baseline="30000" dirty="0" smtClean="0">
                <a:latin typeface="Calibri" panose="020F0502020204030204" pitchFamily="34" charset="0"/>
                <a:cs typeface="Calibri" panose="020F0502020204030204" pitchFamily="34" charset="0"/>
              </a:rPr>
              <a:t>[15]</a:t>
            </a:r>
            <a:r>
              <a:rPr lang="en-GB" sz="2400"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It is </a:t>
            </a:r>
            <a:r>
              <a:rPr lang="en-GB" sz="2400" b="1" dirty="0">
                <a:latin typeface="Calibri" panose="020F0502020204030204" pitchFamily="34" charset="0"/>
                <a:cs typeface="Calibri" panose="020F0502020204030204" pitchFamily="34" charset="0"/>
              </a:rPr>
              <a:t>3 times faster </a:t>
            </a:r>
            <a:r>
              <a:rPr lang="en-GB" sz="2400" dirty="0">
                <a:latin typeface="Calibri" panose="020F0502020204030204" pitchFamily="34" charset="0"/>
                <a:cs typeface="Calibri" panose="020F0502020204030204" pitchFamily="34" charset="0"/>
              </a:rPr>
              <a:t>than the two-stage network: </a:t>
            </a:r>
            <a:r>
              <a:rPr lang="en-GB" sz="2400" dirty="0" smtClean="0">
                <a:latin typeface="Calibri" panose="020F0502020204030204" pitchFamily="34" charset="0"/>
                <a:cs typeface="Calibri" panose="020F0502020204030204" pitchFamily="34" charset="0"/>
              </a:rPr>
              <a:t>DAIN</a:t>
            </a:r>
            <a:r>
              <a:rPr lang="en-GB" sz="2400" baseline="30000" dirty="0" smtClean="0">
                <a:latin typeface="Calibri" panose="020F0502020204030204" pitchFamily="34" charset="0"/>
                <a:cs typeface="Calibri" panose="020F0502020204030204" pitchFamily="34" charset="0"/>
              </a:rPr>
              <a:t>[5]</a:t>
            </a:r>
            <a:r>
              <a:rPr lang="en-GB" sz="2400"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 </a:t>
            </a:r>
            <a:r>
              <a:rPr lang="en-GB" sz="2400" dirty="0" smtClean="0">
                <a:latin typeface="Calibri" panose="020F0502020204030204" pitchFamily="34" charset="0"/>
                <a:cs typeface="Calibri" panose="020F0502020204030204" pitchFamily="34" charset="0"/>
              </a:rPr>
              <a:t>EDVR</a:t>
            </a:r>
            <a:r>
              <a:rPr lang="en-GB" sz="2400" baseline="30000" dirty="0" smtClean="0">
                <a:latin typeface="Calibri" panose="020F0502020204030204" pitchFamily="34" charset="0"/>
                <a:cs typeface="Calibri" panose="020F0502020204030204" pitchFamily="34" charset="0"/>
              </a:rPr>
              <a:t>[16]</a:t>
            </a:r>
            <a:r>
              <a:rPr lang="en-GB" sz="2400"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while having </a:t>
            </a:r>
            <a:r>
              <a:rPr lang="en-GB" sz="2400" b="1" dirty="0">
                <a:latin typeface="Calibri" panose="020F0502020204030204" pitchFamily="34" charset="0"/>
                <a:cs typeface="Calibri" panose="020F0502020204030204" pitchFamily="34" charset="0"/>
              </a:rPr>
              <a:t>a nearly 4× reduction in model size</a:t>
            </a:r>
            <a:r>
              <a:rPr lang="en-GB" sz="2400" dirty="0" smtClean="0">
                <a:latin typeface="Calibri" panose="020F0502020204030204" pitchFamily="34" charset="0"/>
                <a:cs typeface="Calibri" panose="020F0502020204030204" pitchFamily="34" charset="0"/>
              </a:rPr>
              <a:t>.</a:t>
            </a:r>
            <a:endParaRPr lang="en-GB" sz="2400" dirty="0">
              <a:latin typeface="Calibri" panose="020F0502020204030204" pitchFamily="34" charset="0"/>
              <a:cs typeface="Calibri" panose="020F0502020204030204" pitchFamily="34" charset="0"/>
            </a:endParaRPr>
          </a:p>
        </p:txBody>
      </p:sp>
      <p:sp>
        <p:nvSpPr>
          <p:cNvPr id="12" name="TextBox 11"/>
          <p:cNvSpPr txBox="1"/>
          <p:nvPr/>
        </p:nvSpPr>
        <p:spPr>
          <a:xfrm>
            <a:off x="1207537" y="2815917"/>
            <a:ext cx="10303737" cy="954107"/>
          </a:xfrm>
          <a:prstGeom prst="rect">
            <a:avLst/>
          </a:prstGeom>
          <a:noFill/>
        </p:spPr>
        <p:txBody>
          <a:bodyPr wrap="square" rtlCol="0">
            <a:spAutoFit/>
          </a:bodyPr>
          <a:lstStyle/>
          <a:p>
            <a:r>
              <a:rPr lang="en-US" sz="1400" baseline="30000" dirty="0" smtClean="0">
                <a:solidFill>
                  <a:schemeClr val="bg1">
                    <a:lumMod val="50000"/>
                  </a:schemeClr>
                </a:solidFill>
                <a:latin typeface="Calibri" panose="020F0502020204030204" pitchFamily="34" charset="0"/>
                <a:cs typeface="Calibri" panose="020F0502020204030204" pitchFamily="34" charset="0"/>
              </a:rPr>
              <a:t>[1</a:t>
            </a:r>
            <a:r>
              <a:rPr lang="en-GB" sz="1400" baseline="30000" dirty="0">
                <a:solidFill>
                  <a:schemeClr val="bg1">
                    <a:lumMod val="50000"/>
                  </a:schemeClr>
                </a:solidFill>
                <a:latin typeface="Calibri" panose="020F0502020204030204" pitchFamily="34" charset="0"/>
                <a:cs typeface="Calibri" panose="020F0502020204030204" pitchFamily="34" charset="0"/>
              </a:rPr>
              <a:t>4</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a:solidFill>
                  <a:schemeClr val="bg1">
                    <a:lumMod val="50000"/>
                  </a:schemeClr>
                </a:solidFill>
                <a:latin typeface="Calibri" panose="020F0502020204030204" pitchFamily="34" charset="0"/>
                <a:cs typeface="Calibri" panose="020F0502020204030204" pitchFamily="34" charset="0"/>
              </a:rPr>
              <a:t>Ce Liu and </a:t>
            </a:r>
            <a:r>
              <a:rPr lang="en-GB" sz="1400" dirty="0" err="1">
                <a:solidFill>
                  <a:schemeClr val="bg1">
                    <a:lumMod val="50000"/>
                  </a:schemeClr>
                </a:solidFill>
                <a:latin typeface="Calibri" panose="020F0502020204030204" pitchFamily="34" charset="0"/>
                <a:cs typeface="Calibri" panose="020F0502020204030204" pitchFamily="34" charset="0"/>
              </a:rPr>
              <a:t>Deqing</a:t>
            </a:r>
            <a:r>
              <a:rPr lang="en-GB" sz="1400" dirty="0">
                <a:solidFill>
                  <a:schemeClr val="bg1">
                    <a:lumMod val="50000"/>
                  </a:schemeClr>
                </a:solidFill>
                <a:latin typeface="Calibri" panose="020F0502020204030204" pitchFamily="34" charset="0"/>
                <a:cs typeface="Calibri" panose="020F0502020204030204" pitchFamily="34" charset="0"/>
              </a:rPr>
              <a:t> Sun. A </a:t>
            </a:r>
            <a:r>
              <a:rPr lang="en-GB" sz="1400" dirty="0" err="1">
                <a:solidFill>
                  <a:schemeClr val="bg1">
                    <a:lumMod val="50000"/>
                  </a:schemeClr>
                </a:solidFill>
                <a:latin typeface="Calibri" panose="020F0502020204030204" pitchFamily="34" charset="0"/>
                <a:cs typeface="Calibri" panose="020F0502020204030204" pitchFamily="34" charset="0"/>
              </a:rPr>
              <a:t>bayesian</a:t>
            </a:r>
            <a:r>
              <a:rPr lang="en-GB" sz="1400" dirty="0">
                <a:solidFill>
                  <a:schemeClr val="bg1">
                    <a:lumMod val="50000"/>
                  </a:schemeClr>
                </a:solidFill>
                <a:latin typeface="Calibri" panose="020F0502020204030204" pitchFamily="34" charset="0"/>
                <a:cs typeface="Calibri" panose="020F0502020204030204" pitchFamily="34" charset="0"/>
              </a:rPr>
              <a:t> approach to adaptive video super resolution</a:t>
            </a:r>
            <a:r>
              <a:rPr lang="en-GB" sz="1400" dirty="0" smtClean="0">
                <a:solidFill>
                  <a:schemeClr val="bg1">
                    <a:lumMod val="50000"/>
                  </a:schemeClr>
                </a:solidFill>
                <a:latin typeface="Calibri" panose="020F0502020204030204" pitchFamily="34" charset="0"/>
                <a:cs typeface="Calibri" panose="020F0502020204030204" pitchFamily="34" charset="0"/>
              </a:rPr>
              <a:t>. CVPR 2011</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[15</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Tianfan</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Xue</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Baian</a:t>
            </a:r>
            <a:r>
              <a:rPr lang="en-GB" sz="1400" dirty="0">
                <a:solidFill>
                  <a:schemeClr val="bg1">
                    <a:lumMod val="50000"/>
                  </a:schemeClr>
                </a:solidFill>
                <a:latin typeface="Calibri" panose="020F0502020204030204" pitchFamily="34" charset="0"/>
                <a:cs typeface="Calibri" panose="020F0502020204030204" pitchFamily="34" charset="0"/>
              </a:rPr>
              <a:t> Chen, </a:t>
            </a:r>
            <a:r>
              <a:rPr lang="en-GB" sz="1400" dirty="0" err="1">
                <a:solidFill>
                  <a:schemeClr val="bg1">
                    <a:lumMod val="50000"/>
                  </a:schemeClr>
                </a:solidFill>
                <a:latin typeface="Calibri" panose="020F0502020204030204" pitchFamily="34" charset="0"/>
                <a:cs typeface="Calibri" panose="020F0502020204030204" pitchFamily="34" charset="0"/>
              </a:rPr>
              <a:t>Jiajun</a:t>
            </a:r>
            <a:r>
              <a:rPr lang="en-GB" sz="1400" dirty="0">
                <a:solidFill>
                  <a:schemeClr val="bg1">
                    <a:lumMod val="50000"/>
                  </a:schemeClr>
                </a:solidFill>
                <a:latin typeface="Calibri" panose="020F0502020204030204" pitchFamily="34" charset="0"/>
                <a:cs typeface="Calibri" panose="020F0502020204030204" pitchFamily="34" charset="0"/>
              </a:rPr>
              <a:t> Wu, </a:t>
            </a:r>
            <a:r>
              <a:rPr lang="en-GB" sz="1400" dirty="0" err="1">
                <a:solidFill>
                  <a:schemeClr val="bg1">
                    <a:lumMod val="50000"/>
                  </a:schemeClr>
                </a:solidFill>
                <a:latin typeface="Calibri" panose="020F0502020204030204" pitchFamily="34" charset="0"/>
                <a:cs typeface="Calibri" panose="020F0502020204030204" pitchFamily="34" charset="0"/>
              </a:rPr>
              <a:t>Donglai</a:t>
            </a:r>
            <a:r>
              <a:rPr lang="en-GB" sz="1400" dirty="0">
                <a:solidFill>
                  <a:schemeClr val="bg1">
                    <a:lumMod val="50000"/>
                  </a:schemeClr>
                </a:solidFill>
                <a:latin typeface="Calibri" panose="020F0502020204030204" pitchFamily="34" charset="0"/>
                <a:cs typeface="Calibri" panose="020F0502020204030204" pitchFamily="34" charset="0"/>
              </a:rPr>
              <a:t> Wei, and William T Freeman. Video enhancement with </a:t>
            </a:r>
            <a:r>
              <a:rPr lang="en-GB" sz="1400" dirty="0" err="1">
                <a:solidFill>
                  <a:schemeClr val="bg1">
                    <a:lumMod val="50000"/>
                  </a:schemeClr>
                </a:solidFill>
                <a:latin typeface="Calibri" panose="020F0502020204030204" pitchFamily="34" charset="0"/>
                <a:cs typeface="Calibri" panose="020F0502020204030204" pitchFamily="34" charset="0"/>
              </a:rPr>
              <a:t>taskoriented</a:t>
            </a:r>
            <a:r>
              <a:rPr lang="en-GB" sz="1400" dirty="0">
                <a:solidFill>
                  <a:schemeClr val="bg1">
                    <a:lumMod val="50000"/>
                  </a:schemeClr>
                </a:solidFill>
                <a:latin typeface="Calibri" panose="020F0502020204030204" pitchFamily="34" charset="0"/>
                <a:cs typeface="Calibri" panose="020F0502020204030204" pitchFamily="34" charset="0"/>
              </a:rPr>
              <a:t> ﬂow. IJCV 2019</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[16</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Xintao</a:t>
            </a:r>
            <a:r>
              <a:rPr lang="en-GB" sz="1400" dirty="0">
                <a:solidFill>
                  <a:schemeClr val="bg1">
                    <a:lumMod val="50000"/>
                  </a:schemeClr>
                </a:solidFill>
                <a:latin typeface="Calibri" panose="020F0502020204030204" pitchFamily="34" charset="0"/>
                <a:cs typeface="Calibri" panose="020F0502020204030204" pitchFamily="34" charset="0"/>
              </a:rPr>
              <a:t> Wang, Kelvin CK Chan, </a:t>
            </a:r>
            <a:r>
              <a:rPr lang="en-GB" sz="1400" dirty="0" err="1">
                <a:solidFill>
                  <a:schemeClr val="bg1">
                    <a:lumMod val="50000"/>
                  </a:schemeClr>
                </a:solidFill>
                <a:latin typeface="Calibri" panose="020F0502020204030204" pitchFamily="34" charset="0"/>
                <a:cs typeface="Calibri" panose="020F0502020204030204" pitchFamily="34" charset="0"/>
              </a:rPr>
              <a:t>Ke</a:t>
            </a:r>
            <a:r>
              <a:rPr lang="en-GB" sz="1400" dirty="0">
                <a:solidFill>
                  <a:schemeClr val="bg1">
                    <a:lumMod val="50000"/>
                  </a:schemeClr>
                </a:solidFill>
                <a:latin typeface="Calibri" panose="020F0502020204030204" pitchFamily="34" charset="0"/>
                <a:cs typeface="Calibri" panose="020F0502020204030204" pitchFamily="34" charset="0"/>
              </a:rPr>
              <a:t> Yu, Chao Dong, and Chen Change Loy. </a:t>
            </a:r>
            <a:r>
              <a:rPr lang="en-GB" sz="1400" dirty="0" err="1">
                <a:solidFill>
                  <a:schemeClr val="bg1">
                    <a:lumMod val="50000"/>
                  </a:schemeClr>
                </a:solidFill>
                <a:latin typeface="Calibri" panose="020F0502020204030204" pitchFamily="34" charset="0"/>
                <a:cs typeface="Calibri" panose="020F0502020204030204" pitchFamily="34" charset="0"/>
              </a:rPr>
              <a:t>Edvr</a:t>
            </a:r>
            <a:r>
              <a:rPr lang="en-GB" sz="1400" dirty="0">
                <a:solidFill>
                  <a:schemeClr val="bg1">
                    <a:lumMod val="50000"/>
                  </a:schemeClr>
                </a:solidFill>
                <a:latin typeface="Calibri" panose="020F0502020204030204" pitchFamily="34" charset="0"/>
                <a:cs typeface="Calibri" panose="020F0502020204030204" pitchFamily="34" charset="0"/>
              </a:rPr>
              <a:t>: Video restoration with enhanced deformable convolutional networks</a:t>
            </a:r>
            <a:r>
              <a:rPr lang="en-GB" sz="1400" dirty="0" smtClean="0">
                <a:solidFill>
                  <a:schemeClr val="bg1">
                    <a:lumMod val="50000"/>
                  </a:schemeClr>
                </a:solidFill>
                <a:latin typeface="Calibri" panose="020F0502020204030204" pitchFamily="34" charset="0"/>
                <a:cs typeface="Calibri" panose="020F0502020204030204" pitchFamily="34" charset="0"/>
              </a:rPr>
              <a:t>. CVPR 2019</a:t>
            </a:r>
            <a:endParaRPr lang="en-GB" sz="1400" dirty="0">
              <a:solidFill>
                <a:schemeClr val="bg1">
                  <a:lumMod val="50000"/>
                </a:schemeClr>
              </a:solidFill>
              <a:latin typeface="Calibri" panose="020F0502020204030204" pitchFamily="34" charset="0"/>
              <a:cs typeface="Calibri" panose="020F0502020204030204" pitchFamily="34" charset="0"/>
            </a:endParaRPr>
          </a:p>
        </p:txBody>
      </p:sp>
      <p:pic>
        <p:nvPicPr>
          <p:cNvPr id="13" name="Picture 12"/>
          <p:cNvPicPr>
            <a:picLocks noChangeAspect="1"/>
          </p:cNvPicPr>
          <p:nvPr/>
        </p:nvPicPr>
        <p:blipFill>
          <a:blip r:embed="rId5"/>
          <a:stretch>
            <a:fillRect/>
          </a:stretch>
        </p:blipFill>
        <p:spPr>
          <a:xfrm>
            <a:off x="935906" y="3807258"/>
            <a:ext cx="10807297" cy="2220154"/>
          </a:xfrm>
          <a:prstGeom prst="rect">
            <a:avLst/>
          </a:prstGeom>
        </p:spPr>
      </p:pic>
    </p:spTree>
    <p:extLst>
      <p:ext uri="{BB962C8B-B14F-4D97-AF65-F5344CB8AC3E}">
        <p14:creationId xmlns:p14="http://schemas.microsoft.com/office/powerpoint/2010/main" val="2045859907"/>
      </p:ext>
    </p:extLst>
  </p:cSld>
  <p:clrMapOvr>
    <a:masterClrMapping/>
  </p:clrMapOvr>
  <p:transition spd="slow" advClick="0" advTm="0">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General</a:t>
            </a:r>
            <a:r>
              <a:rPr lang="en-GB" sz="2400" b="1" dirty="0">
                <a:latin typeface="Calibri" panose="020F0502020204030204" pitchFamily="34" charset="0"/>
                <a:cs typeface="Calibri" panose="020F0502020204030204" pitchFamily="34" charset="0"/>
              </a:rPr>
              <a:t> introduction</a:t>
            </a: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72689" y="1939122"/>
            <a:ext cx="2783260" cy="556652"/>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43745" y="1939122"/>
            <a:ext cx="2624217" cy="556652"/>
          </a:xfrm>
          <a:prstGeom prst="rect">
            <a:avLst/>
          </a:prstGeom>
        </p:spPr>
      </p:pic>
      <p:sp>
        <p:nvSpPr>
          <p:cNvPr id="14" name="Right Arrow 13"/>
          <p:cNvSpPr/>
          <p:nvPr/>
        </p:nvSpPr>
        <p:spPr>
          <a:xfrm>
            <a:off x="4901207" y="2034568"/>
            <a:ext cx="1097280" cy="365760"/>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1239202" y="2831319"/>
            <a:ext cx="8937532" cy="1569660"/>
          </a:xfrm>
          <a:prstGeom prst="rect">
            <a:avLst/>
          </a:prstGeom>
          <a:noFill/>
        </p:spPr>
        <p:txBody>
          <a:bodyPr wrap="square" rtlCol="0">
            <a:spAutoFit/>
          </a:bodyPr>
          <a:lstStyle/>
          <a:p>
            <a:pPr marL="342900"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Increase </a:t>
            </a:r>
            <a:r>
              <a:rPr lang="en-GB" sz="2400" dirty="0">
                <a:latin typeface="Calibri" panose="020F0502020204030204" pitchFamily="34" charset="0"/>
                <a:cs typeface="Calibri" panose="020F0502020204030204" pitchFamily="34" charset="0"/>
              </a:rPr>
              <a:t>resolution in both </a:t>
            </a:r>
            <a:r>
              <a:rPr lang="en-GB" sz="2400" b="1" dirty="0">
                <a:latin typeface="Calibri" panose="020F0502020204030204" pitchFamily="34" charset="0"/>
                <a:cs typeface="Calibri" panose="020F0502020204030204" pitchFamily="34" charset="0"/>
              </a:rPr>
              <a:t>space and time </a:t>
            </a:r>
            <a:r>
              <a:rPr lang="en-GB" sz="2400" dirty="0" smtClean="0">
                <a:latin typeface="Calibri" panose="020F0502020204030204" pitchFamily="34" charset="0"/>
                <a:cs typeface="Calibri" panose="020F0502020204030204" pitchFamily="34" charset="0"/>
              </a:rPr>
              <a:t>domains.</a:t>
            </a:r>
            <a:endParaRPr lang="en-GB" sz="24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The </a:t>
            </a:r>
            <a:r>
              <a:rPr lang="en-GB" sz="2400" dirty="0">
                <a:latin typeface="Calibri" panose="020F0502020204030204" pitchFamily="34" charset="0"/>
                <a:cs typeface="Calibri" panose="020F0502020204030204" pitchFamily="34" charset="0"/>
              </a:rPr>
              <a:t>framework mainly consists of </a:t>
            </a:r>
            <a:r>
              <a:rPr lang="en-GB" sz="2400" b="1" dirty="0">
                <a:latin typeface="Calibri" panose="020F0502020204030204" pitchFamily="34" charset="0"/>
                <a:cs typeface="Calibri" panose="020F0502020204030204" pitchFamily="34" charset="0"/>
              </a:rPr>
              <a:t>four parts</a:t>
            </a:r>
            <a:r>
              <a:rPr lang="en-GB" sz="2400" dirty="0">
                <a:latin typeface="Calibri" panose="020F0502020204030204" pitchFamily="34" charset="0"/>
                <a:cs typeface="Calibri" panose="020F0502020204030204" pitchFamily="34" charset="0"/>
              </a:rPr>
              <a:t>: feature extractor, frame feature temporal interpolation module, deformable </a:t>
            </a:r>
            <a:r>
              <a:rPr lang="en-GB" sz="2400" dirty="0" err="1">
                <a:latin typeface="Calibri" panose="020F0502020204030204" pitchFamily="34" charset="0"/>
                <a:cs typeface="Calibri" panose="020F0502020204030204" pitchFamily="34" charset="0"/>
              </a:rPr>
              <a:t>ConvLSTM</a:t>
            </a:r>
            <a:r>
              <a:rPr lang="en-GB" sz="2400" dirty="0">
                <a:latin typeface="Calibri" panose="020F0502020204030204" pitchFamily="34" charset="0"/>
                <a:cs typeface="Calibri" panose="020F0502020204030204" pitchFamily="34" charset="0"/>
              </a:rPr>
              <a:t>, and HR frame </a:t>
            </a:r>
            <a:r>
              <a:rPr lang="en-GB" sz="2400" dirty="0" err="1">
                <a:latin typeface="Calibri" panose="020F0502020204030204" pitchFamily="34" charset="0"/>
                <a:cs typeface="Calibri" panose="020F0502020204030204" pitchFamily="34" charset="0"/>
              </a:rPr>
              <a:t>reconstructor</a:t>
            </a:r>
            <a:r>
              <a:rPr lang="en-GB" sz="2400" dirty="0">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2043670861"/>
      </p:ext>
    </p:extLst>
  </p:cSld>
  <p:clrMapOvr>
    <a:masterClrMapping/>
  </p:clrMapOvr>
  <p:transition spd="slow" advClick="0" advTm="0">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Feature Extractor</a:t>
            </a:r>
          </a:p>
        </p:txBody>
      </p:sp>
      <p:pic>
        <p:nvPicPr>
          <p:cNvPr id="3" name="Picture 2"/>
          <p:cNvPicPr>
            <a:picLocks noChangeAspect="1"/>
          </p:cNvPicPr>
          <p:nvPr/>
        </p:nvPicPr>
        <p:blipFill>
          <a:blip r:embed="rId5"/>
          <a:stretch>
            <a:fillRect/>
          </a:stretch>
        </p:blipFill>
        <p:spPr>
          <a:xfrm>
            <a:off x="981626" y="1513032"/>
            <a:ext cx="10652368" cy="3415091"/>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8271" y="5427187"/>
            <a:ext cx="2793615" cy="558723"/>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65962" y="5393706"/>
            <a:ext cx="1883695" cy="558723"/>
          </a:xfrm>
          <a:prstGeom prst="rect">
            <a:avLst/>
          </a:prstGeom>
        </p:spPr>
      </p:pic>
      <p:sp>
        <p:nvSpPr>
          <p:cNvPr id="18" name="Right Arrow 17"/>
          <p:cNvSpPr/>
          <p:nvPr/>
        </p:nvSpPr>
        <p:spPr>
          <a:xfrm>
            <a:off x="4122821" y="5530882"/>
            <a:ext cx="1097280" cy="365760"/>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p:nvSpPr>
        <p:spPr>
          <a:xfrm>
            <a:off x="935906" y="1851586"/>
            <a:ext cx="2388207" cy="3029967"/>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15708844"/>
      </p:ext>
    </p:extLst>
  </p:cSld>
  <p:clrMapOvr>
    <a:masterClrMapping/>
  </p:clrMapOvr>
  <p:transition spd="slow" advClick="0" advTm="0">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Feature Extractor</a:t>
            </a:r>
          </a:p>
        </p:txBody>
      </p:sp>
      <p:pic>
        <p:nvPicPr>
          <p:cNvPr id="6" name="Picture 5"/>
          <p:cNvPicPr>
            <a:picLocks noChangeAspect="1"/>
          </p:cNvPicPr>
          <p:nvPr/>
        </p:nvPicPr>
        <p:blipFill>
          <a:blip r:embed="rId5"/>
          <a:stretch>
            <a:fillRect/>
          </a:stretch>
        </p:blipFill>
        <p:spPr>
          <a:xfrm>
            <a:off x="471487" y="1538287"/>
            <a:ext cx="11249025" cy="3781425"/>
          </a:xfrm>
          <a:prstGeom prst="rect">
            <a:avLst/>
          </a:prstGeom>
        </p:spPr>
      </p:pic>
    </p:spTree>
    <p:extLst>
      <p:ext uri="{BB962C8B-B14F-4D97-AF65-F5344CB8AC3E}">
        <p14:creationId xmlns:p14="http://schemas.microsoft.com/office/powerpoint/2010/main" val="4147337677"/>
      </p:ext>
    </p:extLst>
  </p:cSld>
  <p:clrMapOvr>
    <a:masterClrMapping/>
  </p:clrMapOvr>
  <p:transition spd="slow" advClick="0" advTm="0">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Feature </a:t>
            </a:r>
            <a:r>
              <a:rPr lang="en-GB" sz="2400" b="1" dirty="0" smtClean="0">
                <a:latin typeface="Calibri" panose="020F0502020204030204" pitchFamily="34" charset="0"/>
                <a:cs typeface="Calibri" panose="020F0502020204030204" pitchFamily="34" charset="0"/>
              </a:rPr>
              <a:t>Temporal </a:t>
            </a:r>
            <a:r>
              <a:rPr lang="en-GB" sz="2400" b="1" dirty="0">
                <a:latin typeface="Calibri" panose="020F0502020204030204" pitchFamily="34" charset="0"/>
                <a:cs typeface="Calibri" panose="020F0502020204030204" pitchFamily="34" charset="0"/>
              </a:rPr>
              <a:t>Interpolation</a:t>
            </a:r>
          </a:p>
        </p:txBody>
      </p:sp>
      <p:pic>
        <p:nvPicPr>
          <p:cNvPr id="3" name="Picture 2"/>
          <p:cNvPicPr>
            <a:picLocks noChangeAspect="1"/>
          </p:cNvPicPr>
          <p:nvPr/>
        </p:nvPicPr>
        <p:blipFill>
          <a:blip r:embed="rId5"/>
          <a:stretch>
            <a:fillRect/>
          </a:stretch>
        </p:blipFill>
        <p:spPr>
          <a:xfrm>
            <a:off x="981626" y="1513032"/>
            <a:ext cx="10652368" cy="3415091"/>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22193" y="5457325"/>
            <a:ext cx="1388826" cy="526796"/>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84422" y="5393706"/>
            <a:ext cx="1883695" cy="558723"/>
          </a:xfrm>
          <a:prstGeom prst="rect">
            <a:avLst/>
          </a:prstGeom>
        </p:spPr>
      </p:pic>
      <p:sp>
        <p:nvSpPr>
          <p:cNvPr id="19" name="Right Arrow 18"/>
          <p:cNvSpPr/>
          <p:nvPr/>
        </p:nvSpPr>
        <p:spPr>
          <a:xfrm>
            <a:off x="3113978" y="5556181"/>
            <a:ext cx="1097280" cy="365760"/>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p:nvSpPr>
        <p:spPr>
          <a:xfrm>
            <a:off x="2764715" y="1974697"/>
            <a:ext cx="3291840" cy="3029967"/>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205816445"/>
      </p:ext>
    </p:extLst>
  </p:cSld>
  <p:clrMapOvr>
    <a:masterClrMapping/>
  </p:clrMapOvr>
  <p:transition spd="slow" advClick="0" advTm="0">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b="15666"/>
          <a:stretch>
            <a:fillRect/>
          </a:stretch>
        </p:blipFill>
        <p:spPr>
          <a:xfrm>
            <a:off x="0" y="-1"/>
            <a:ext cx="12192000" cy="6850744"/>
          </a:xfrm>
          <a:prstGeom prst="rect">
            <a:avLst/>
          </a:prstGeom>
        </p:spPr>
      </p:pic>
      <p:sp>
        <p:nvSpPr>
          <p:cNvPr id="3" name="流程图: 手动输入 2"/>
          <p:cNvSpPr/>
          <p:nvPr/>
        </p:nvSpPr>
        <p:spPr>
          <a:xfrm rot="16200000" flipH="1">
            <a:off x="5241759" y="-99498"/>
            <a:ext cx="6857998" cy="7042484"/>
          </a:xfrm>
          <a:prstGeom prst="flowChartManualInput">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7362776" y="1332905"/>
            <a:ext cx="550606" cy="550606"/>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FFFFFF"/>
                </a:solidFill>
                <a:effectLst/>
                <a:uLnTx/>
                <a:uFillTx/>
                <a:cs typeface="+mn-ea"/>
                <a:sym typeface="+mn-lt"/>
              </a:rPr>
              <a:t>01</a:t>
            </a:r>
            <a:endParaRPr kumimoji="0" lang="zh-CN" altLang="en-US" sz="1400" b="0" i="0" u="none" strike="noStrike" kern="1200" cap="none" spc="0" normalizeH="0" baseline="0" noProof="0" dirty="0">
              <a:ln>
                <a:noFill/>
              </a:ln>
              <a:solidFill>
                <a:srgbClr val="FFFFFF"/>
              </a:solidFill>
              <a:effectLst/>
              <a:uLnTx/>
              <a:uFillTx/>
              <a:cs typeface="+mn-ea"/>
              <a:sym typeface="+mn-lt"/>
            </a:endParaRPr>
          </a:p>
        </p:txBody>
      </p:sp>
      <p:sp>
        <p:nvSpPr>
          <p:cNvPr id="5" name="文本框 4"/>
          <p:cNvSpPr txBox="1"/>
          <p:nvPr/>
        </p:nvSpPr>
        <p:spPr>
          <a:xfrm>
            <a:off x="8076870" y="1332905"/>
            <a:ext cx="1980029" cy="400110"/>
          </a:xfrm>
          <a:prstGeom prst="rect">
            <a:avLst/>
          </a:prstGeom>
          <a:noFill/>
        </p:spPr>
        <p:txBody>
          <a:bodyPr wrap="none" rtlCol="0">
            <a:spAutoFit/>
          </a:bodyPr>
          <a:lstStyle/>
          <a:p>
            <a:r>
              <a:rPr lang="zh-CN" altLang="en-US" sz="2000" b="1" dirty="0" smtClean="0">
                <a:ln w="6350">
                  <a:noFill/>
                </a:ln>
                <a:solidFill>
                  <a:schemeClr val="bg1">
                    <a:lumMod val="95000"/>
                  </a:schemeClr>
                </a:solidFill>
                <a:latin typeface="Impact" panose="020B0806030902050204" pitchFamily="34" charset="0"/>
                <a:ea typeface="微软雅黑" panose="020B0503020204020204" pitchFamily="34" charset="-122"/>
              </a:rPr>
              <a:t>背景与相关工作</a:t>
            </a:r>
            <a:endParaRPr lang="zh-CN" altLang="en-US" sz="2000" b="1" dirty="0">
              <a:ln w="6350">
                <a:noFill/>
              </a:ln>
              <a:solidFill>
                <a:schemeClr val="bg1">
                  <a:lumMod val="95000"/>
                </a:schemeClr>
              </a:solidFill>
              <a:latin typeface="Impact" panose="020B0806030902050204" pitchFamily="34" charset="0"/>
              <a:ea typeface="微软雅黑" panose="020B0503020204020204" pitchFamily="34" charset="-122"/>
            </a:endParaRPr>
          </a:p>
        </p:txBody>
      </p:sp>
      <p:sp>
        <p:nvSpPr>
          <p:cNvPr id="7" name="椭圆 6"/>
          <p:cNvSpPr/>
          <p:nvPr/>
        </p:nvSpPr>
        <p:spPr>
          <a:xfrm>
            <a:off x="6895768" y="3246483"/>
            <a:ext cx="550606" cy="550606"/>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FFFFFF"/>
                </a:solidFill>
                <a:effectLst/>
                <a:uLnTx/>
                <a:uFillTx/>
                <a:cs typeface="+mn-ea"/>
                <a:sym typeface="+mn-lt"/>
              </a:rPr>
              <a:t>03</a:t>
            </a:r>
            <a:endParaRPr kumimoji="0" lang="zh-CN" altLang="en-US" sz="1400" b="0" i="0" u="none" strike="noStrike" kern="1200" cap="none" spc="0" normalizeH="0" baseline="0" noProof="0" dirty="0">
              <a:ln>
                <a:noFill/>
              </a:ln>
              <a:solidFill>
                <a:srgbClr val="FFFFFF"/>
              </a:solidFill>
              <a:effectLst/>
              <a:uLnTx/>
              <a:uFillTx/>
              <a:cs typeface="+mn-ea"/>
              <a:sym typeface="+mn-lt"/>
            </a:endParaRPr>
          </a:p>
        </p:txBody>
      </p:sp>
      <p:sp>
        <p:nvSpPr>
          <p:cNvPr id="8" name="文本框 7"/>
          <p:cNvSpPr txBox="1"/>
          <p:nvPr/>
        </p:nvSpPr>
        <p:spPr>
          <a:xfrm>
            <a:off x="7606261" y="3246483"/>
            <a:ext cx="697627" cy="400110"/>
          </a:xfrm>
          <a:prstGeom prst="rect">
            <a:avLst/>
          </a:prstGeom>
          <a:noFill/>
        </p:spPr>
        <p:txBody>
          <a:bodyPr wrap="none" rtlCol="0">
            <a:spAutoFit/>
          </a:bodyPr>
          <a:lstStyle/>
          <a:p>
            <a:pPr algn="ctr"/>
            <a:r>
              <a:rPr lang="zh-CN" altLang="en-US" sz="2000" b="1" dirty="0">
                <a:ln w="6350">
                  <a:noFill/>
                </a:ln>
                <a:solidFill>
                  <a:schemeClr val="bg1">
                    <a:lumMod val="95000"/>
                  </a:schemeClr>
                </a:solidFill>
                <a:latin typeface="Impact" panose="020B0806030902050204" pitchFamily="34" charset="0"/>
                <a:ea typeface="微软雅黑" panose="020B0503020204020204" pitchFamily="34" charset="-122"/>
              </a:rPr>
              <a:t>模型</a:t>
            </a:r>
          </a:p>
        </p:txBody>
      </p:sp>
      <p:sp>
        <p:nvSpPr>
          <p:cNvPr id="10" name="椭圆 9"/>
          <p:cNvSpPr/>
          <p:nvPr/>
        </p:nvSpPr>
        <p:spPr>
          <a:xfrm>
            <a:off x="7119138" y="2288190"/>
            <a:ext cx="550606" cy="550606"/>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FFFFFF"/>
                </a:solidFill>
                <a:effectLst/>
                <a:uLnTx/>
                <a:uFillTx/>
                <a:cs typeface="+mn-ea"/>
                <a:sym typeface="+mn-lt"/>
              </a:rPr>
              <a:t>02</a:t>
            </a:r>
            <a:endParaRPr kumimoji="0" lang="zh-CN" altLang="en-US" sz="1400" b="0" i="0" u="none" strike="noStrike" kern="1200" cap="none" spc="0" normalizeH="0" baseline="0" noProof="0" dirty="0">
              <a:ln>
                <a:noFill/>
              </a:ln>
              <a:solidFill>
                <a:srgbClr val="FFFFFF"/>
              </a:solidFill>
              <a:effectLst/>
              <a:uLnTx/>
              <a:uFillTx/>
              <a:cs typeface="+mn-ea"/>
              <a:sym typeface="+mn-lt"/>
            </a:endParaRPr>
          </a:p>
        </p:txBody>
      </p:sp>
      <p:sp>
        <p:nvSpPr>
          <p:cNvPr id="11" name="文本框 10"/>
          <p:cNvSpPr txBox="1"/>
          <p:nvPr/>
        </p:nvSpPr>
        <p:spPr>
          <a:xfrm>
            <a:off x="7856125" y="2270772"/>
            <a:ext cx="697627" cy="400110"/>
          </a:xfrm>
          <a:prstGeom prst="rect">
            <a:avLst/>
          </a:prstGeom>
          <a:noFill/>
        </p:spPr>
        <p:txBody>
          <a:bodyPr wrap="none" rtlCol="0">
            <a:spAutoFit/>
          </a:bodyPr>
          <a:lstStyle/>
          <a:p>
            <a:pPr algn="ctr"/>
            <a:r>
              <a:rPr lang="zh-CN" altLang="en-US" sz="2000" b="1" dirty="0">
                <a:ln w="6350">
                  <a:noFill/>
                </a:ln>
                <a:solidFill>
                  <a:schemeClr val="bg1">
                    <a:lumMod val="95000"/>
                  </a:schemeClr>
                </a:solidFill>
                <a:latin typeface="Impact" panose="020B0806030902050204" pitchFamily="34" charset="0"/>
                <a:ea typeface="微软雅黑" panose="020B0503020204020204" pitchFamily="34" charset="-122"/>
              </a:rPr>
              <a:t>贡献</a:t>
            </a:r>
          </a:p>
        </p:txBody>
      </p:sp>
      <p:grpSp>
        <p:nvGrpSpPr>
          <p:cNvPr id="28" name="组合 27"/>
          <p:cNvGrpSpPr/>
          <p:nvPr/>
        </p:nvGrpSpPr>
        <p:grpSpPr>
          <a:xfrm>
            <a:off x="1606398" y="2287281"/>
            <a:ext cx="2770910" cy="2008044"/>
            <a:chOff x="1606398" y="2287281"/>
            <a:chExt cx="2770910" cy="2008044"/>
          </a:xfrm>
        </p:grpSpPr>
        <p:sp>
          <p:nvSpPr>
            <p:cNvPr id="19" name="Oval 65_1"/>
            <p:cNvSpPr/>
            <p:nvPr/>
          </p:nvSpPr>
          <p:spPr>
            <a:xfrm>
              <a:off x="1987831" y="2287281"/>
              <a:ext cx="2008044" cy="2008044"/>
            </a:xfrm>
            <a:prstGeom prst="ellipse">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cs typeface="+mn-ea"/>
                <a:sym typeface="+mn-lt"/>
              </a:endParaRPr>
            </a:p>
          </p:txBody>
        </p:sp>
        <p:sp>
          <p:nvSpPr>
            <p:cNvPr id="20" name="文本框 19"/>
            <p:cNvSpPr txBox="1"/>
            <p:nvPr/>
          </p:nvSpPr>
          <p:spPr>
            <a:xfrm>
              <a:off x="2489151" y="2563922"/>
              <a:ext cx="1005403" cy="670120"/>
            </a:xfrm>
            <a:prstGeom prst="rect">
              <a:avLst/>
            </a:prstGeom>
            <a:noFill/>
          </p:spPr>
          <p:txBody>
            <a:bodyPr wrap="none" rtlCol="0">
              <a:sp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320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ea"/>
                  <a:sym typeface="+mn-lt"/>
                </a:rPr>
                <a:t>目录</a:t>
              </a:r>
            </a:p>
          </p:txBody>
        </p:sp>
        <p:sp>
          <p:nvSpPr>
            <p:cNvPr id="21" name="矩形 20"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606398" y="3281465"/>
              <a:ext cx="2770910" cy="308995"/>
            </a:xfrm>
            <a:prstGeom prst="rect">
              <a:avLst/>
            </a:prstGeom>
          </p:spPr>
          <p:txBody>
            <a:bodyPr wrap="square">
              <a:sp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en-US" altLang="zh-CN" sz="1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ea"/>
                  <a:sym typeface="+mn-lt"/>
                </a:rPr>
                <a:t>CONTNETS</a:t>
              </a:r>
            </a:p>
          </p:txBody>
        </p:sp>
        <p:grpSp>
          <p:nvGrpSpPr>
            <p:cNvPr id="22" name="组合 21"/>
            <p:cNvGrpSpPr/>
            <p:nvPr/>
          </p:nvGrpSpPr>
          <p:grpSpPr>
            <a:xfrm>
              <a:off x="2554531" y="3297507"/>
              <a:ext cx="874644" cy="0"/>
              <a:chOff x="5625548" y="3867892"/>
              <a:chExt cx="874644" cy="0"/>
            </a:xfrm>
          </p:grpSpPr>
          <p:cxnSp>
            <p:nvCxnSpPr>
              <p:cNvPr id="23" name="直接连接符 22"/>
              <p:cNvCxnSpPr/>
              <p:nvPr/>
            </p:nvCxnSpPr>
            <p:spPr>
              <a:xfrm>
                <a:off x="5625548" y="3867892"/>
                <a:ext cx="219443"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5843428" y="3867892"/>
                <a:ext cx="21944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6061306" y="3867892"/>
                <a:ext cx="219443"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280749" y="3867892"/>
                <a:ext cx="21944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27" name="组合 16"/>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24177" y="3589707"/>
              <a:ext cx="932224" cy="336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9" name="椭圆 12"/>
          <p:cNvSpPr/>
          <p:nvPr/>
        </p:nvSpPr>
        <p:spPr>
          <a:xfrm>
            <a:off x="6664710" y="4172609"/>
            <a:ext cx="550606" cy="550606"/>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FFFFFF"/>
                </a:solidFill>
                <a:effectLst/>
                <a:uLnTx/>
                <a:uFillTx/>
                <a:cs typeface="+mn-ea"/>
                <a:sym typeface="+mn-lt"/>
              </a:rPr>
              <a:t>04</a:t>
            </a:r>
            <a:endParaRPr kumimoji="0" lang="zh-CN" altLang="en-US" sz="1400" b="0" i="0" u="none" strike="noStrike" kern="1200" cap="none" spc="0" normalizeH="0" baseline="0" noProof="0" dirty="0">
              <a:ln>
                <a:noFill/>
              </a:ln>
              <a:solidFill>
                <a:srgbClr val="FFFFFF"/>
              </a:solidFill>
              <a:effectLst/>
              <a:uLnTx/>
              <a:uFillTx/>
              <a:cs typeface="+mn-ea"/>
              <a:sym typeface="+mn-lt"/>
            </a:endParaRPr>
          </a:p>
        </p:txBody>
      </p:sp>
      <p:sp>
        <p:nvSpPr>
          <p:cNvPr id="30" name="文本框 13"/>
          <p:cNvSpPr txBox="1"/>
          <p:nvPr/>
        </p:nvSpPr>
        <p:spPr>
          <a:xfrm>
            <a:off x="7354733" y="4172609"/>
            <a:ext cx="1210588"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dirty="0">
                <a:ln w="6350">
                  <a:noFill/>
                </a:ln>
                <a:solidFill>
                  <a:schemeClr val="bg1">
                    <a:lumMod val="95000"/>
                  </a:schemeClr>
                </a:solidFill>
                <a:latin typeface="Impact" panose="020B0806030902050204" pitchFamily="34" charset="0"/>
                <a:ea typeface="微软雅黑" panose="020B0503020204020204" pitchFamily="34" charset="-122"/>
              </a:rPr>
              <a:t>实验结果</a:t>
            </a:r>
          </a:p>
        </p:txBody>
      </p:sp>
    </p:spTree>
  </p:cSld>
  <p:clrMapOvr>
    <a:masterClrMapping/>
  </p:clrMapOvr>
  <p:transition spd="slow" advClick="0" advTm="0">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22193" y="1638358"/>
            <a:ext cx="1388826" cy="526796"/>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4422" y="1574739"/>
            <a:ext cx="1883695" cy="558723"/>
          </a:xfrm>
          <a:prstGeom prst="rect">
            <a:avLst/>
          </a:prstGeom>
        </p:spPr>
      </p:pic>
      <p:sp>
        <p:nvSpPr>
          <p:cNvPr id="19" name="Right Arrow 18"/>
          <p:cNvSpPr/>
          <p:nvPr/>
        </p:nvSpPr>
        <p:spPr>
          <a:xfrm>
            <a:off x="3113978" y="1737214"/>
            <a:ext cx="1097280" cy="365760"/>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p:cNvPicPr>
            <a:picLocks noChangeAspect="1"/>
          </p:cNvPicPr>
          <p:nvPr/>
        </p:nvPicPr>
        <p:blipFill>
          <a:blip r:embed="rId7"/>
          <a:stretch>
            <a:fillRect/>
          </a:stretch>
        </p:blipFill>
        <p:spPr>
          <a:xfrm>
            <a:off x="817693" y="2312527"/>
            <a:ext cx="8314690" cy="913112"/>
          </a:xfrm>
          <a:prstGeom prst="rect">
            <a:avLst/>
          </a:prstGeom>
        </p:spPr>
      </p:pic>
      <p:pic>
        <p:nvPicPr>
          <p:cNvPr id="11" name="Picture 10"/>
          <p:cNvPicPr>
            <a:picLocks noChangeAspect="1"/>
          </p:cNvPicPr>
          <p:nvPr/>
        </p:nvPicPr>
        <p:blipFill>
          <a:blip r:embed="rId8"/>
          <a:stretch>
            <a:fillRect/>
          </a:stretch>
        </p:blipFill>
        <p:spPr>
          <a:xfrm>
            <a:off x="1065178" y="3329867"/>
            <a:ext cx="5889821" cy="755386"/>
          </a:xfrm>
          <a:prstGeom prst="rect">
            <a:avLst/>
          </a:prstGeom>
        </p:spPr>
      </p:pic>
      <p:pic>
        <p:nvPicPr>
          <p:cNvPr id="14" name="Picture 13"/>
          <p:cNvPicPr>
            <a:picLocks noChangeAspect="1"/>
          </p:cNvPicPr>
          <p:nvPr/>
        </p:nvPicPr>
        <p:blipFill>
          <a:blip r:embed="rId9"/>
          <a:stretch>
            <a:fillRect/>
          </a:stretch>
        </p:blipFill>
        <p:spPr>
          <a:xfrm>
            <a:off x="-354916" y="4207333"/>
            <a:ext cx="8320195" cy="788229"/>
          </a:xfrm>
          <a:prstGeom prst="rect">
            <a:avLst/>
          </a:prstGeom>
        </p:spPr>
      </p:pic>
      <p:pic>
        <p:nvPicPr>
          <p:cNvPr id="15" name="Picture 14"/>
          <p:cNvPicPr>
            <a:picLocks noChangeAspect="1"/>
          </p:cNvPicPr>
          <p:nvPr/>
        </p:nvPicPr>
        <p:blipFill>
          <a:blip r:embed="rId10"/>
          <a:stretch>
            <a:fillRect/>
          </a:stretch>
        </p:blipFill>
        <p:spPr>
          <a:xfrm>
            <a:off x="0" y="5194202"/>
            <a:ext cx="8495357" cy="613067"/>
          </a:xfrm>
          <a:prstGeom prst="rect">
            <a:avLst/>
          </a:prstGeom>
        </p:spPr>
      </p:pic>
      <p:sp>
        <p:nvSpPr>
          <p:cNvPr id="17" name="TextBox 16"/>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Feature </a:t>
            </a:r>
            <a:r>
              <a:rPr lang="en-GB" sz="2400" b="1" dirty="0" smtClean="0">
                <a:latin typeface="Calibri" panose="020F0502020204030204" pitchFamily="34" charset="0"/>
                <a:cs typeface="Calibri" panose="020F0502020204030204" pitchFamily="34" charset="0"/>
              </a:rPr>
              <a:t>Temporal </a:t>
            </a:r>
            <a:r>
              <a:rPr lang="en-GB" sz="2400" b="1" dirty="0">
                <a:latin typeface="Calibri" panose="020F0502020204030204" pitchFamily="34" charset="0"/>
                <a:cs typeface="Calibri" panose="020F0502020204030204" pitchFamily="34" charset="0"/>
              </a:rPr>
              <a:t>Interpolation</a:t>
            </a:r>
          </a:p>
        </p:txBody>
      </p:sp>
    </p:spTree>
    <p:extLst>
      <p:ext uri="{BB962C8B-B14F-4D97-AF65-F5344CB8AC3E}">
        <p14:creationId xmlns:p14="http://schemas.microsoft.com/office/powerpoint/2010/main" val="504135974"/>
      </p:ext>
    </p:extLst>
  </p:cSld>
  <p:clrMapOvr>
    <a:masterClrMapping/>
  </p:clrMapOvr>
  <p:transition spd="slow" advClick="0" advTm="0">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988907"/>
            <a:ext cx="4765647" cy="830997"/>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 Feature Temporal </a:t>
            </a:r>
            <a:r>
              <a:rPr lang="en-GB" sz="2400" b="1" dirty="0" smtClean="0">
                <a:latin typeface="Calibri" panose="020F0502020204030204" pitchFamily="34" charset="0"/>
                <a:cs typeface="Calibri" panose="020F0502020204030204" pitchFamily="34" charset="0"/>
              </a:rPr>
              <a:t>Interpolation </a:t>
            </a:r>
            <a:r>
              <a:rPr lang="en-US" altLang="zh-CN" sz="2400" b="1" dirty="0" smtClean="0">
                <a:latin typeface="Calibri" panose="020F0502020204030204" pitchFamily="34" charset="0"/>
                <a:cs typeface="Calibri" panose="020F0502020204030204" pitchFamily="34" charset="0"/>
              </a:rPr>
              <a:t>----</a:t>
            </a:r>
            <a:endParaRPr lang="en-GB" sz="2400" b="1" dirty="0">
              <a:latin typeface="Calibri" panose="020F0502020204030204" pitchFamily="34" charset="0"/>
              <a:cs typeface="Calibri" panose="020F0502020204030204" pitchFamily="34" charset="0"/>
            </a:endParaRPr>
          </a:p>
          <a:p>
            <a:r>
              <a:rPr lang="en-GB" sz="2400" b="1" dirty="0" smtClean="0">
                <a:latin typeface="Calibri" panose="020F0502020204030204" pitchFamily="34" charset="0"/>
                <a:cs typeface="Calibri" panose="020F0502020204030204" pitchFamily="34" charset="0"/>
              </a:rPr>
              <a:t>Deformable </a:t>
            </a:r>
            <a:r>
              <a:rPr lang="en-GB" sz="2400" b="1" dirty="0">
                <a:latin typeface="Calibri" panose="020F0502020204030204" pitchFamily="34" charset="0"/>
                <a:cs typeface="Calibri" panose="020F0502020204030204" pitchFamily="34" charset="0"/>
              </a:rPr>
              <a:t>convolution </a:t>
            </a:r>
            <a:r>
              <a:rPr lang="en-GB" sz="2400" b="1" baseline="30000" dirty="0" smtClean="0">
                <a:latin typeface="Calibri" panose="020F0502020204030204" pitchFamily="34" charset="0"/>
                <a:cs typeface="Calibri" panose="020F0502020204030204" pitchFamily="34" charset="0"/>
              </a:rPr>
              <a:t>[18,</a:t>
            </a:r>
            <a:r>
              <a:rPr lang="en-GB" sz="2400" b="1" dirty="0" smtClean="0">
                <a:latin typeface="Calibri" panose="020F0502020204030204" pitchFamily="34" charset="0"/>
                <a:cs typeface="Calibri" panose="020F0502020204030204" pitchFamily="34" charset="0"/>
              </a:rPr>
              <a:t> </a:t>
            </a:r>
            <a:r>
              <a:rPr lang="en-GB" sz="2400" b="1" baseline="30000" dirty="0" smtClean="0">
                <a:latin typeface="Calibri" panose="020F0502020204030204" pitchFamily="34" charset="0"/>
                <a:cs typeface="Calibri" panose="020F0502020204030204" pitchFamily="34" charset="0"/>
              </a:rPr>
              <a:t>19] </a:t>
            </a:r>
            <a:endParaRPr lang="en-GB" sz="2400" b="1" baseline="30000" dirty="0">
              <a:latin typeface="Calibri" panose="020F0502020204030204" pitchFamily="34" charset="0"/>
              <a:cs typeface="Calibri" panose="020F0502020204030204" pitchFamily="34" charset="0"/>
            </a:endParaRPr>
          </a:p>
        </p:txBody>
      </p:sp>
      <p:sp>
        <p:nvSpPr>
          <p:cNvPr id="14" name="TextBox 13"/>
          <p:cNvSpPr txBox="1"/>
          <p:nvPr/>
        </p:nvSpPr>
        <p:spPr>
          <a:xfrm>
            <a:off x="727380" y="4847651"/>
            <a:ext cx="5753165" cy="1384995"/>
          </a:xfrm>
          <a:prstGeom prst="rect">
            <a:avLst/>
          </a:prstGeom>
          <a:noFill/>
        </p:spPr>
        <p:txBody>
          <a:bodyPr wrap="square" rtlCol="0">
            <a:spAutoFit/>
          </a:bodyPr>
          <a:lstStyle/>
          <a:p>
            <a:r>
              <a:rPr lang="en-US" sz="1400" baseline="30000" dirty="0" smtClean="0">
                <a:solidFill>
                  <a:schemeClr val="bg1">
                    <a:lumMod val="50000"/>
                  </a:schemeClr>
                </a:solidFill>
                <a:latin typeface="Calibri" panose="020F0502020204030204" pitchFamily="34" charset="0"/>
                <a:cs typeface="Calibri" panose="020F0502020204030204" pitchFamily="34" charset="0"/>
              </a:rPr>
              <a:t>[1</a:t>
            </a:r>
            <a:r>
              <a:rPr lang="en-GB" sz="1400" baseline="30000" dirty="0">
                <a:solidFill>
                  <a:schemeClr val="bg1">
                    <a:lumMod val="50000"/>
                  </a:schemeClr>
                </a:solidFill>
                <a:latin typeface="Calibri" panose="020F0502020204030204" pitchFamily="34" charset="0"/>
                <a:cs typeface="Calibri" panose="020F0502020204030204" pitchFamily="34" charset="0"/>
              </a:rPr>
              <a:t>8</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Jifeng</a:t>
            </a:r>
            <a:r>
              <a:rPr lang="en-GB" sz="1400" dirty="0">
                <a:solidFill>
                  <a:schemeClr val="bg1">
                    <a:lumMod val="50000"/>
                  </a:schemeClr>
                </a:solidFill>
                <a:latin typeface="Calibri" panose="020F0502020204030204" pitchFamily="34" charset="0"/>
                <a:cs typeface="Calibri" panose="020F0502020204030204" pitchFamily="34" charset="0"/>
              </a:rPr>
              <a:t> Dai, </a:t>
            </a:r>
            <a:r>
              <a:rPr lang="en-GB" sz="1400" dirty="0" err="1">
                <a:solidFill>
                  <a:schemeClr val="bg1">
                    <a:lumMod val="50000"/>
                  </a:schemeClr>
                </a:solidFill>
                <a:latin typeface="Calibri" panose="020F0502020204030204" pitchFamily="34" charset="0"/>
                <a:cs typeface="Calibri" panose="020F0502020204030204" pitchFamily="34" charset="0"/>
              </a:rPr>
              <a:t>Haozhi</a:t>
            </a:r>
            <a:r>
              <a:rPr lang="en-GB" sz="1400" dirty="0">
                <a:solidFill>
                  <a:schemeClr val="bg1">
                    <a:lumMod val="50000"/>
                  </a:schemeClr>
                </a:solidFill>
                <a:latin typeface="Calibri" panose="020F0502020204030204" pitchFamily="34" charset="0"/>
                <a:cs typeface="Calibri" panose="020F0502020204030204" pitchFamily="34" charset="0"/>
              </a:rPr>
              <a:t> Qi, </a:t>
            </a:r>
            <a:r>
              <a:rPr lang="en-GB" sz="1400" dirty="0" err="1">
                <a:solidFill>
                  <a:schemeClr val="bg1">
                    <a:lumMod val="50000"/>
                  </a:schemeClr>
                </a:solidFill>
                <a:latin typeface="Calibri" panose="020F0502020204030204" pitchFamily="34" charset="0"/>
                <a:cs typeface="Calibri" panose="020F0502020204030204" pitchFamily="34" charset="0"/>
              </a:rPr>
              <a:t>Yuwen</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Xiong</a:t>
            </a:r>
            <a:r>
              <a:rPr lang="en-GB" sz="1400" dirty="0">
                <a:solidFill>
                  <a:schemeClr val="bg1">
                    <a:lumMod val="50000"/>
                  </a:schemeClr>
                </a:solidFill>
                <a:latin typeface="Calibri" panose="020F0502020204030204" pitchFamily="34" charset="0"/>
                <a:cs typeface="Calibri" panose="020F0502020204030204" pitchFamily="34" charset="0"/>
              </a:rPr>
              <a:t>, Yi Li, </a:t>
            </a:r>
            <a:r>
              <a:rPr lang="en-GB" sz="1400" dirty="0" err="1">
                <a:solidFill>
                  <a:schemeClr val="bg1">
                    <a:lumMod val="50000"/>
                  </a:schemeClr>
                </a:solidFill>
                <a:latin typeface="Calibri" panose="020F0502020204030204" pitchFamily="34" charset="0"/>
                <a:cs typeface="Calibri" panose="020F0502020204030204" pitchFamily="34" charset="0"/>
              </a:rPr>
              <a:t>Guodong</a:t>
            </a:r>
            <a:r>
              <a:rPr lang="en-GB" sz="1400" dirty="0">
                <a:solidFill>
                  <a:schemeClr val="bg1">
                    <a:lumMod val="50000"/>
                  </a:schemeClr>
                </a:solidFill>
                <a:latin typeface="Calibri" panose="020F0502020204030204" pitchFamily="34" charset="0"/>
                <a:cs typeface="Calibri" panose="020F0502020204030204" pitchFamily="34" charset="0"/>
              </a:rPr>
              <a:t> Zhang, Han Hu, and </a:t>
            </a:r>
            <a:r>
              <a:rPr lang="en-GB" sz="1400" dirty="0" err="1">
                <a:solidFill>
                  <a:schemeClr val="bg1">
                    <a:lumMod val="50000"/>
                  </a:schemeClr>
                </a:solidFill>
                <a:latin typeface="Calibri" panose="020F0502020204030204" pitchFamily="34" charset="0"/>
                <a:cs typeface="Calibri" panose="020F0502020204030204" pitchFamily="34" charset="0"/>
              </a:rPr>
              <a:t>Yichen</a:t>
            </a:r>
            <a:r>
              <a:rPr lang="en-GB" sz="1400" dirty="0">
                <a:solidFill>
                  <a:schemeClr val="bg1">
                    <a:lumMod val="50000"/>
                  </a:schemeClr>
                </a:solidFill>
                <a:latin typeface="Calibri" panose="020F0502020204030204" pitchFamily="34" charset="0"/>
                <a:cs typeface="Calibri" panose="020F0502020204030204" pitchFamily="34" charset="0"/>
              </a:rPr>
              <a:t> Wei. Deformable convolutional networks. In Proceedings of the IEEE International Conference on Computer Vision, pages 764–773, 2017</a:t>
            </a:r>
            <a:r>
              <a:rPr lang="en-GB" sz="1400" dirty="0" smtClean="0">
                <a:solidFill>
                  <a:schemeClr val="bg1">
                    <a:lumMod val="50000"/>
                  </a:schemeClr>
                </a:solidFill>
                <a:latin typeface="Calibri" panose="020F0502020204030204" pitchFamily="34" charset="0"/>
                <a:cs typeface="Calibri" panose="020F0502020204030204" pitchFamily="34" charset="0"/>
              </a:rPr>
              <a:t>.</a:t>
            </a:r>
          </a:p>
          <a:p>
            <a:r>
              <a:rPr lang="en-US" sz="1400" baseline="30000" dirty="0">
                <a:solidFill>
                  <a:schemeClr val="bg1">
                    <a:lumMod val="50000"/>
                  </a:schemeClr>
                </a:solidFill>
                <a:latin typeface="Calibri" panose="020F0502020204030204" pitchFamily="34" charset="0"/>
                <a:cs typeface="Calibri" panose="020F0502020204030204" pitchFamily="34" charset="0"/>
              </a:rPr>
              <a:t>[</a:t>
            </a:r>
            <a:r>
              <a:rPr lang="en-US" sz="1400" baseline="30000" dirty="0" smtClean="0">
                <a:solidFill>
                  <a:schemeClr val="bg1">
                    <a:lumMod val="50000"/>
                  </a:schemeClr>
                </a:solidFill>
                <a:latin typeface="Calibri" panose="020F0502020204030204" pitchFamily="34" charset="0"/>
                <a:cs typeface="Calibri" panose="020F0502020204030204" pitchFamily="34" charset="0"/>
              </a:rPr>
              <a:t>1</a:t>
            </a:r>
            <a:r>
              <a:rPr lang="en-GB" sz="1400" baseline="30000" dirty="0" smtClean="0">
                <a:solidFill>
                  <a:schemeClr val="bg1">
                    <a:lumMod val="50000"/>
                  </a:schemeClr>
                </a:solidFill>
                <a:latin typeface="Calibri" panose="020F0502020204030204" pitchFamily="34" charset="0"/>
                <a:cs typeface="Calibri" panose="020F0502020204030204" pitchFamily="34" charset="0"/>
              </a:rPr>
              <a:t>9] </a:t>
            </a:r>
            <a:r>
              <a:rPr lang="en-GB" sz="1400" dirty="0" err="1">
                <a:solidFill>
                  <a:schemeClr val="bg1">
                    <a:lumMod val="50000"/>
                  </a:schemeClr>
                </a:solidFill>
                <a:latin typeface="Calibri" panose="020F0502020204030204" pitchFamily="34" charset="0"/>
                <a:cs typeface="Calibri" panose="020F0502020204030204" pitchFamily="34" charset="0"/>
              </a:rPr>
              <a:t>Xizhou</a:t>
            </a:r>
            <a:r>
              <a:rPr lang="en-GB" sz="1400" dirty="0">
                <a:solidFill>
                  <a:schemeClr val="bg1">
                    <a:lumMod val="50000"/>
                  </a:schemeClr>
                </a:solidFill>
                <a:latin typeface="Calibri" panose="020F0502020204030204" pitchFamily="34" charset="0"/>
                <a:cs typeface="Calibri" panose="020F0502020204030204" pitchFamily="34" charset="0"/>
              </a:rPr>
              <a:t> Zhu, Han Hu, Stephen Lin, and </a:t>
            </a:r>
            <a:r>
              <a:rPr lang="en-GB" sz="1400" dirty="0" err="1">
                <a:solidFill>
                  <a:schemeClr val="bg1">
                    <a:lumMod val="50000"/>
                  </a:schemeClr>
                </a:solidFill>
                <a:latin typeface="Calibri" panose="020F0502020204030204" pitchFamily="34" charset="0"/>
                <a:cs typeface="Calibri" panose="020F0502020204030204" pitchFamily="34" charset="0"/>
              </a:rPr>
              <a:t>Jifeng</a:t>
            </a:r>
            <a:r>
              <a:rPr lang="en-GB" sz="1400" dirty="0">
                <a:solidFill>
                  <a:schemeClr val="bg1">
                    <a:lumMod val="50000"/>
                  </a:schemeClr>
                </a:solidFill>
                <a:latin typeface="Calibri" panose="020F0502020204030204" pitchFamily="34" charset="0"/>
                <a:cs typeface="Calibri" panose="020F0502020204030204" pitchFamily="34" charset="0"/>
              </a:rPr>
              <a:t> Dai. Deformable </a:t>
            </a:r>
            <a:r>
              <a:rPr lang="en-GB" sz="1400" dirty="0" err="1">
                <a:solidFill>
                  <a:schemeClr val="bg1">
                    <a:lumMod val="50000"/>
                  </a:schemeClr>
                </a:solidFill>
                <a:latin typeface="Calibri" panose="020F0502020204030204" pitchFamily="34" charset="0"/>
                <a:cs typeface="Calibri" panose="020F0502020204030204" pitchFamily="34" charset="0"/>
              </a:rPr>
              <a:t>convnets</a:t>
            </a:r>
            <a:r>
              <a:rPr lang="en-GB" sz="1400" dirty="0">
                <a:solidFill>
                  <a:schemeClr val="bg1">
                    <a:lumMod val="50000"/>
                  </a:schemeClr>
                </a:solidFill>
                <a:latin typeface="Calibri" panose="020F0502020204030204" pitchFamily="34" charset="0"/>
                <a:cs typeface="Calibri" panose="020F0502020204030204" pitchFamily="34" charset="0"/>
              </a:rPr>
              <a:t> v2: More deformable, better results. In Proceedings of the IEEE Conference on Computer Vision and Pattern Recognition, pages 9308–9316, 2019.</a:t>
            </a:r>
          </a:p>
        </p:txBody>
      </p:sp>
      <p:pic>
        <p:nvPicPr>
          <p:cNvPr id="3" name="Picture 2"/>
          <p:cNvPicPr>
            <a:picLocks noChangeAspect="1"/>
          </p:cNvPicPr>
          <p:nvPr/>
        </p:nvPicPr>
        <p:blipFill>
          <a:blip r:embed="rId5"/>
          <a:stretch>
            <a:fillRect/>
          </a:stretch>
        </p:blipFill>
        <p:spPr>
          <a:xfrm>
            <a:off x="5981252" y="756289"/>
            <a:ext cx="5843796" cy="1890459"/>
          </a:xfrm>
          <a:prstGeom prst="rect">
            <a:avLst/>
          </a:prstGeom>
        </p:spPr>
      </p:pic>
      <p:pic>
        <p:nvPicPr>
          <p:cNvPr id="10" name="Picture 9"/>
          <p:cNvPicPr>
            <a:picLocks noChangeAspect="1"/>
          </p:cNvPicPr>
          <p:nvPr/>
        </p:nvPicPr>
        <p:blipFill>
          <a:blip r:embed="rId6"/>
          <a:stretch>
            <a:fillRect/>
          </a:stretch>
        </p:blipFill>
        <p:spPr>
          <a:xfrm>
            <a:off x="6560463" y="2840665"/>
            <a:ext cx="5264585" cy="3371768"/>
          </a:xfrm>
          <a:prstGeom prst="rect">
            <a:avLst/>
          </a:prstGeom>
        </p:spPr>
      </p:pic>
      <p:sp>
        <p:nvSpPr>
          <p:cNvPr id="16" name="TextBox 15"/>
          <p:cNvSpPr txBox="1"/>
          <p:nvPr/>
        </p:nvSpPr>
        <p:spPr>
          <a:xfrm>
            <a:off x="935906" y="1701513"/>
            <a:ext cx="5260499" cy="2677656"/>
          </a:xfrm>
          <a:prstGeom prst="rect">
            <a:avLst/>
          </a:prstGeom>
          <a:noFill/>
        </p:spPr>
        <p:txBody>
          <a:bodyPr wrap="square" rtlCol="0">
            <a:spAutoFit/>
          </a:bodyPr>
          <a:lstStyle/>
          <a:p>
            <a:pPr marL="342900"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Convolutional neural networks (CNNs): ﬁxed geometric </a:t>
            </a:r>
            <a:r>
              <a:rPr lang="en-GB" sz="2400" dirty="0" smtClean="0">
                <a:latin typeface="Calibri" panose="020F0502020204030204" pitchFamily="34" charset="0"/>
                <a:cs typeface="Calibri" panose="020F0502020204030204" pitchFamily="34" charset="0"/>
              </a:rPr>
              <a:t>structures.</a:t>
            </a:r>
          </a:p>
          <a:p>
            <a:pPr marL="342900"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V1</a:t>
            </a:r>
            <a:r>
              <a:rPr lang="en-US" sz="2400" baseline="30000" dirty="0" smtClean="0">
                <a:latin typeface="Calibri" panose="020F0502020204030204" pitchFamily="34" charset="0"/>
                <a:cs typeface="Calibri" panose="020F0502020204030204" pitchFamily="34" charset="0"/>
              </a:rPr>
              <a:t>[18]</a:t>
            </a:r>
            <a:r>
              <a:rPr lang="en-GB" sz="2400" dirty="0" smtClean="0">
                <a:latin typeface="Calibri" panose="020F0502020204030204" pitchFamily="34" charset="0"/>
                <a:cs typeface="Calibri" panose="020F0502020204030204" pitchFamily="34" charset="0"/>
              </a:rPr>
              <a:t>: Augmenting </a:t>
            </a:r>
            <a:r>
              <a:rPr lang="en-GB" sz="2400" dirty="0">
                <a:latin typeface="Calibri" panose="020F0502020204030204" pitchFamily="34" charset="0"/>
                <a:cs typeface="Calibri" panose="020F0502020204030204" pitchFamily="34" charset="0"/>
              </a:rPr>
              <a:t>the spatial sampling locations in the modules: </a:t>
            </a:r>
            <a:r>
              <a:rPr lang="en-GB" sz="2400" dirty="0" smtClean="0">
                <a:latin typeface="Calibri" panose="020F0502020204030204" pitchFamily="34" charset="0"/>
                <a:cs typeface="Calibri" panose="020F0502020204030204" pitchFamily="34" charset="0"/>
              </a:rPr>
              <a:t>offsets.</a:t>
            </a:r>
            <a:endParaRPr lang="en-GB" sz="24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V2</a:t>
            </a:r>
            <a:r>
              <a:rPr lang="en-GB" sz="2400" baseline="30000" dirty="0" smtClean="0">
                <a:latin typeface="Calibri" panose="020F0502020204030204" pitchFamily="34" charset="0"/>
                <a:cs typeface="Calibri" panose="020F0502020204030204" pitchFamily="34" charset="0"/>
              </a:rPr>
              <a:t>[19]</a:t>
            </a:r>
            <a:r>
              <a:rPr lang="en-GB" sz="2400" dirty="0" smtClean="0">
                <a:latin typeface="Calibri" panose="020F0502020204030204" pitchFamily="34" charset="0"/>
                <a:cs typeface="Calibri" panose="020F0502020204030204" pitchFamily="34" charset="0"/>
              </a:rPr>
              <a:t>: Learn </a:t>
            </a:r>
            <a:r>
              <a:rPr lang="en-GB" sz="2400" dirty="0">
                <a:latin typeface="Calibri" panose="020F0502020204030204" pitchFamily="34" charset="0"/>
                <a:cs typeface="Calibri" panose="020F0502020204030204" pitchFamily="34" charset="0"/>
              </a:rPr>
              <a:t>the </a:t>
            </a:r>
            <a:r>
              <a:rPr lang="en-GB" sz="2400" dirty="0" smtClean="0">
                <a:latin typeface="Calibri" panose="020F0502020204030204" pitchFamily="34" charset="0"/>
                <a:cs typeface="Calibri" panose="020F0502020204030204" pitchFamily="34" charset="0"/>
              </a:rPr>
              <a:t>modulation </a:t>
            </a:r>
            <a:r>
              <a:rPr lang="en-GB" sz="2400" dirty="0">
                <a:latin typeface="Calibri" panose="020F0502020204030204" pitchFamily="34" charset="0"/>
                <a:cs typeface="Calibri" panose="020F0502020204030204" pitchFamily="34" charset="0"/>
              </a:rPr>
              <a:t>of each sampling point</a:t>
            </a:r>
            <a:r>
              <a:rPr lang="en-GB" sz="2400" dirty="0" smtClean="0">
                <a:latin typeface="Calibri" panose="020F0502020204030204" pitchFamily="34" charset="0"/>
                <a:cs typeface="Calibri" panose="020F0502020204030204" pitchFamily="34" charset="0"/>
              </a:rPr>
              <a:t>.</a:t>
            </a:r>
            <a:endParaRPr lang="en-GB" sz="2400" dirty="0">
              <a:latin typeface="Calibri" panose="020F0502020204030204" pitchFamily="34" charset="0"/>
              <a:cs typeface="Calibri" panose="020F0502020204030204" pitchFamily="34" charset="0"/>
            </a:endParaRPr>
          </a:p>
        </p:txBody>
      </p:sp>
      <p:pic>
        <p:nvPicPr>
          <p:cNvPr id="11" name="Picture 10"/>
          <p:cNvPicPr>
            <a:picLocks noChangeAspect="1"/>
          </p:cNvPicPr>
          <p:nvPr/>
        </p:nvPicPr>
        <p:blipFill>
          <a:blip r:embed="rId7"/>
          <a:stretch>
            <a:fillRect/>
          </a:stretch>
        </p:blipFill>
        <p:spPr>
          <a:xfrm>
            <a:off x="1280160" y="3928537"/>
            <a:ext cx="4421393" cy="985303"/>
          </a:xfrm>
          <a:prstGeom prst="rect">
            <a:avLst/>
          </a:prstGeom>
        </p:spPr>
      </p:pic>
    </p:spTree>
    <p:extLst>
      <p:ext uri="{BB962C8B-B14F-4D97-AF65-F5344CB8AC3E}">
        <p14:creationId xmlns:p14="http://schemas.microsoft.com/office/powerpoint/2010/main" val="3704278054"/>
      </p:ext>
    </p:extLst>
  </p:cSld>
  <p:clrMapOvr>
    <a:masterClrMapping/>
  </p:clrMapOvr>
  <p:transition spd="slow" advClick="0" advTm="0">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Picture 2"/>
          <p:cNvPicPr>
            <a:picLocks noChangeAspect="1"/>
          </p:cNvPicPr>
          <p:nvPr/>
        </p:nvPicPr>
        <p:blipFill>
          <a:blip r:embed="rId5"/>
          <a:stretch>
            <a:fillRect/>
          </a:stretch>
        </p:blipFill>
        <p:spPr>
          <a:xfrm>
            <a:off x="5169889" y="756289"/>
            <a:ext cx="6219825" cy="5200650"/>
          </a:xfrm>
          <a:prstGeom prst="rect">
            <a:avLst/>
          </a:prstGeom>
        </p:spPr>
      </p:pic>
      <p:sp>
        <p:nvSpPr>
          <p:cNvPr id="11" name="TextBox 10"/>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Feature </a:t>
            </a:r>
            <a:r>
              <a:rPr lang="en-GB" sz="2400" b="1" dirty="0" smtClean="0">
                <a:latin typeface="Calibri" panose="020F0502020204030204" pitchFamily="34" charset="0"/>
                <a:cs typeface="Calibri" panose="020F0502020204030204" pitchFamily="34" charset="0"/>
              </a:rPr>
              <a:t>Temporal </a:t>
            </a:r>
            <a:r>
              <a:rPr lang="en-GB" sz="2400" b="1" dirty="0">
                <a:latin typeface="Calibri" panose="020F0502020204030204" pitchFamily="34" charset="0"/>
                <a:cs typeface="Calibri" panose="020F0502020204030204" pitchFamily="34" charset="0"/>
              </a:rPr>
              <a:t>Interpolation</a:t>
            </a:r>
          </a:p>
        </p:txBody>
      </p:sp>
    </p:spTree>
    <p:extLst>
      <p:ext uri="{BB962C8B-B14F-4D97-AF65-F5344CB8AC3E}">
        <p14:creationId xmlns:p14="http://schemas.microsoft.com/office/powerpoint/2010/main" val="3429199688"/>
      </p:ext>
    </p:extLst>
  </p:cSld>
  <p:clrMapOvr>
    <a:masterClrMapping/>
  </p:clrMapOvr>
  <p:transition spd="slow" advClick="0" advTm="0">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5544639" cy="1200329"/>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Feature Temporal Interpolation</a:t>
            </a:r>
          </a:p>
          <a:p>
            <a:r>
              <a:rPr lang="en-US" altLang="zh-CN" sz="2400" b="1" dirty="0" smtClean="0">
                <a:latin typeface="Calibri" panose="020F0502020204030204" pitchFamily="34" charset="0"/>
                <a:cs typeface="Calibri" panose="020F0502020204030204" pitchFamily="34" charset="0"/>
              </a:rPr>
              <a:t>---- </a:t>
            </a:r>
            <a:r>
              <a:rPr lang="en-GB" sz="2400" b="1" dirty="0" smtClean="0">
                <a:latin typeface="Calibri" panose="020F0502020204030204" pitchFamily="34" charset="0"/>
                <a:cs typeface="Calibri" panose="020F0502020204030204" pitchFamily="34" charset="0"/>
              </a:rPr>
              <a:t>Pyramid, Cascading </a:t>
            </a:r>
            <a:r>
              <a:rPr lang="en-GB" sz="2400" b="1" dirty="0">
                <a:latin typeface="Calibri" panose="020F0502020204030204" pitchFamily="34" charset="0"/>
                <a:cs typeface="Calibri" panose="020F0502020204030204" pitchFamily="34" charset="0"/>
              </a:rPr>
              <a:t>and </a:t>
            </a:r>
            <a:r>
              <a:rPr lang="en-GB" sz="2400" b="1" dirty="0" smtClean="0">
                <a:latin typeface="Calibri" panose="020F0502020204030204" pitchFamily="34" charset="0"/>
                <a:cs typeface="Calibri" panose="020F0502020204030204" pitchFamily="34" charset="0"/>
              </a:rPr>
              <a:t>Deformable</a:t>
            </a:r>
          </a:p>
          <a:p>
            <a:r>
              <a:rPr lang="en-GB" sz="2400" b="1" dirty="0" smtClean="0">
                <a:latin typeface="Calibri" panose="020F0502020204030204" pitchFamily="34" charset="0"/>
                <a:cs typeface="Calibri" panose="020F0502020204030204" pitchFamily="34" charset="0"/>
              </a:rPr>
              <a:t> </a:t>
            </a:r>
            <a:r>
              <a:rPr lang="en-GB" sz="2400" b="1" dirty="0">
                <a:latin typeface="Calibri" panose="020F0502020204030204" pitchFamily="34" charset="0"/>
                <a:cs typeface="Calibri" panose="020F0502020204030204" pitchFamily="34" charset="0"/>
              </a:rPr>
              <a:t>(PCD) </a:t>
            </a:r>
            <a:r>
              <a:rPr lang="en-GB" sz="2400" b="1" dirty="0" smtClean="0">
                <a:latin typeface="Calibri" panose="020F0502020204030204" pitchFamily="34" charset="0"/>
                <a:cs typeface="Calibri" panose="020F0502020204030204" pitchFamily="34" charset="0"/>
              </a:rPr>
              <a:t>structure</a:t>
            </a:r>
            <a:r>
              <a:rPr lang="en-GB" sz="2400" b="1" baseline="30000" dirty="0" smtClean="0">
                <a:latin typeface="Calibri" panose="020F0502020204030204" pitchFamily="34" charset="0"/>
                <a:cs typeface="Calibri" panose="020F0502020204030204" pitchFamily="34" charset="0"/>
              </a:rPr>
              <a:t>[17] </a:t>
            </a:r>
            <a:endParaRPr lang="en-GB" sz="2400" b="1" baseline="30000" dirty="0">
              <a:latin typeface="Calibri" panose="020F0502020204030204" pitchFamily="34" charset="0"/>
              <a:cs typeface="Calibri" panose="020F0502020204030204" pitchFamily="34" charset="0"/>
            </a:endParaRPr>
          </a:p>
        </p:txBody>
      </p:sp>
      <p:pic>
        <p:nvPicPr>
          <p:cNvPr id="6" name="Picture 5"/>
          <p:cNvPicPr>
            <a:picLocks noChangeAspect="1"/>
          </p:cNvPicPr>
          <p:nvPr/>
        </p:nvPicPr>
        <p:blipFill>
          <a:blip r:embed="rId5"/>
          <a:stretch>
            <a:fillRect/>
          </a:stretch>
        </p:blipFill>
        <p:spPr>
          <a:xfrm>
            <a:off x="6112594" y="102823"/>
            <a:ext cx="5868352" cy="6081880"/>
          </a:xfrm>
          <a:prstGeom prst="rect">
            <a:avLst/>
          </a:prstGeom>
        </p:spPr>
      </p:pic>
      <p:sp>
        <p:nvSpPr>
          <p:cNvPr id="13" name="TextBox 12"/>
          <p:cNvSpPr txBox="1"/>
          <p:nvPr/>
        </p:nvSpPr>
        <p:spPr>
          <a:xfrm>
            <a:off x="727380" y="4632491"/>
            <a:ext cx="5753165" cy="954107"/>
          </a:xfrm>
          <a:prstGeom prst="rect">
            <a:avLst/>
          </a:prstGeom>
          <a:noFill/>
        </p:spPr>
        <p:txBody>
          <a:bodyPr wrap="square" rtlCol="0">
            <a:spAutoFit/>
          </a:bodyPr>
          <a:lstStyle/>
          <a:p>
            <a:r>
              <a:rPr lang="en-US" sz="1400" baseline="30000" dirty="0" smtClean="0">
                <a:solidFill>
                  <a:schemeClr val="bg1">
                    <a:lumMod val="50000"/>
                  </a:schemeClr>
                </a:solidFill>
                <a:latin typeface="Calibri" panose="020F0502020204030204" pitchFamily="34" charset="0"/>
                <a:cs typeface="Calibri" panose="020F0502020204030204" pitchFamily="34" charset="0"/>
              </a:rPr>
              <a:t>[1</a:t>
            </a:r>
            <a:r>
              <a:rPr lang="en-GB" sz="1400" baseline="30000" dirty="0" smtClean="0">
                <a:solidFill>
                  <a:schemeClr val="bg1">
                    <a:lumMod val="50000"/>
                  </a:schemeClr>
                </a:solidFill>
                <a:latin typeface="Calibri" panose="020F0502020204030204" pitchFamily="34" charset="0"/>
                <a:cs typeface="Calibri" panose="020F0502020204030204" pitchFamily="34" charset="0"/>
              </a:rPr>
              <a:t>7] </a:t>
            </a:r>
            <a:r>
              <a:rPr lang="en-GB" sz="1400" dirty="0" err="1">
                <a:solidFill>
                  <a:schemeClr val="bg1">
                    <a:lumMod val="50000"/>
                  </a:schemeClr>
                </a:solidFill>
                <a:latin typeface="Calibri" panose="020F0502020204030204" pitchFamily="34" charset="0"/>
                <a:cs typeface="Calibri" panose="020F0502020204030204" pitchFamily="34" charset="0"/>
              </a:rPr>
              <a:t>Xintao</a:t>
            </a:r>
            <a:r>
              <a:rPr lang="en-GB" sz="1400" dirty="0">
                <a:solidFill>
                  <a:schemeClr val="bg1">
                    <a:lumMod val="50000"/>
                  </a:schemeClr>
                </a:solidFill>
                <a:latin typeface="Calibri" panose="020F0502020204030204" pitchFamily="34" charset="0"/>
                <a:cs typeface="Calibri" panose="020F0502020204030204" pitchFamily="34" charset="0"/>
              </a:rPr>
              <a:t> Wang, Kelvin CK Chan, </a:t>
            </a:r>
            <a:r>
              <a:rPr lang="en-GB" sz="1400" dirty="0" err="1">
                <a:solidFill>
                  <a:schemeClr val="bg1">
                    <a:lumMod val="50000"/>
                  </a:schemeClr>
                </a:solidFill>
                <a:latin typeface="Calibri" panose="020F0502020204030204" pitchFamily="34" charset="0"/>
                <a:cs typeface="Calibri" panose="020F0502020204030204" pitchFamily="34" charset="0"/>
              </a:rPr>
              <a:t>Ke</a:t>
            </a:r>
            <a:r>
              <a:rPr lang="en-GB" sz="1400" dirty="0">
                <a:solidFill>
                  <a:schemeClr val="bg1">
                    <a:lumMod val="50000"/>
                  </a:schemeClr>
                </a:solidFill>
                <a:latin typeface="Calibri" panose="020F0502020204030204" pitchFamily="34" charset="0"/>
                <a:cs typeface="Calibri" panose="020F0502020204030204" pitchFamily="34" charset="0"/>
              </a:rPr>
              <a:t> Yu, Chao Dong, and Chen Change Loy. </a:t>
            </a:r>
            <a:endParaRPr lang="en-GB" sz="1400" dirty="0" smtClean="0">
              <a:solidFill>
                <a:schemeClr val="bg1">
                  <a:lumMod val="50000"/>
                </a:schemeClr>
              </a:solidFill>
              <a:latin typeface="Calibri" panose="020F0502020204030204" pitchFamily="34" charset="0"/>
              <a:cs typeface="Calibri" panose="020F0502020204030204" pitchFamily="34" charset="0"/>
            </a:endParaRPr>
          </a:p>
          <a:p>
            <a:r>
              <a:rPr lang="en-GB" sz="1400" dirty="0" err="1" smtClean="0">
                <a:solidFill>
                  <a:schemeClr val="bg1">
                    <a:lumMod val="50000"/>
                  </a:schemeClr>
                </a:solidFill>
                <a:latin typeface="Calibri" panose="020F0502020204030204" pitchFamily="34" charset="0"/>
                <a:cs typeface="Calibri" panose="020F0502020204030204" pitchFamily="34" charset="0"/>
              </a:rPr>
              <a:t>Edvr</a:t>
            </a:r>
            <a:r>
              <a:rPr lang="en-GB" sz="1400" dirty="0">
                <a:solidFill>
                  <a:schemeClr val="bg1">
                    <a:lumMod val="50000"/>
                  </a:schemeClr>
                </a:solidFill>
                <a:latin typeface="Calibri" panose="020F0502020204030204" pitchFamily="34" charset="0"/>
                <a:cs typeface="Calibri" panose="020F0502020204030204" pitchFamily="34" charset="0"/>
              </a:rPr>
              <a:t>: Video restoration with enhanced deformable convolutional networks. </a:t>
            </a:r>
            <a:endParaRPr lang="en-GB" sz="1400" dirty="0" smtClean="0">
              <a:solidFill>
                <a:schemeClr val="bg1">
                  <a:lumMod val="50000"/>
                </a:schemeClr>
              </a:solidFill>
              <a:latin typeface="Calibri" panose="020F0502020204030204" pitchFamily="34" charset="0"/>
              <a:cs typeface="Calibri" panose="020F0502020204030204" pitchFamily="34" charset="0"/>
            </a:endParaRPr>
          </a:p>
          <a:p>
            <a:r>
              <a:rPr lang="en-GB" sz="1400" dirty="0" smtClean="0">
                <a:solidFill>
                  <a:schemeClr val="bg1">
                    <a:lumMod val="50000"/>
                  </a:schemeClr>
                </a:solidFill>
                <a:latin typeface="Calibri" panose="020F0502020204030204" pitchFamily="34" charset="0"/>
                <a:cs typeface="Calibri" panose="020F0502020204030204" pitchFamily="34" charset="0"/>
              </a:rPr>
              <a:t>In </a:t>
            </a:r>
            <a:r>
              <a:rPr lang="en-GB" sz="1400" dirty="0">
                <a:solidFill>
                  <a:schemeClr val="bg1">
                    <a:lumMod val="50000"/>
                  </a:schemeClr>
                </a:solidFill>
                <a:latin typeface="Calibri" panose="020F0502020204030204" pitchFamily="34" charset="0"/>
                <a:cs typeface="Calibri" panose="020F0502020204030204" pitchFamily="34" charset="0"/>
              </a:rPr>
              <a:t>Proceedings of the IEEE Conference on Computer Vision and Pattern </a:t>
            </a:r>
            <a:endParaRPr lang="en-GB" sz="1400" dirty="0" smtClean="0">
              <a:solidFill>
                <a:schemeClr val="bg1">
                  <a:lumMod val="50000"/>
                </a:schemeClr>
              </a:solidFill>
              <a:latin typeface="Calibri" panose="020F0502020204030204" pitchFamily="34" charset="0"/>
              <a:cs typeface="Calibri" panose="020F0502020204030204" pitchFamily="34" charset="0"/>
            </a:endParaRPr>
          </a:p>
          <a:p>
            <a:r>
              <a:rPr lang="en-GB" sz="1400" dirty="0" smtClean="0">
                <a:solidFill>
                  <a:schemeClr val="bg1">
                    <a:lumMod val="50000"/>
                  </a:schemeClr>
                </a:solidFill>
                <a:latin typeface="Calibri" panose="020F0502020204030204" pitchFamily="34" charset="0"/>
                <a:cs typeface="Calibri" panose="020F0502020204030204" pitchFamily="34" charset="0"/>
              </a:rPr>
              <a:t>Recognition </a:t>
            </a:r>
            <a:r>
              <a:rPr lang="en-GB" sz="1400" dirty="0">
                <a:solidFill>
                  <a:schemeClr val="bg1">
                    <a:lumMod val="50000"/>
                  </a:schemeClr>
                </a:solidFill>
                <a:latin typeface="Calibri" panose="020F0502020204030204" pitchFamily="34" charset="0"/>
                <a:cs typeface="Calibri" panose="020F0502020204030204" pitchFamily="34" charset="0"/>
              </a:rPr>
              <a:t>Workshops, pages 0–0, 2019.</a:t>
            </a:r>
          </a:p>
        </p:txBody>
      </p:sp>
      <p:pic>
        <p:nvPicPr>
          <p:cNvPr id="10" name="Picture 9"/>
          <p:cNvPicPr>
            <a:picLocks noChangeAspect="1"/>
          </p:cNvPicPr>
          <p:nvPr/>
        </p:nvPicPr>
        <p:blipFill>
          <a:blip r:embed="rId6"/>
          <a:stretch>
            <a:fillRect/>
          </a:stretch>
        </p:blipFill>
        <p:spPr>
          <a:xfrm>
            <a:off x="559397" y="2686904"/>
            <a:ext cx="6008869" cy="844799"/>
          </a:xfrm>
          <a:prstGeom prst="rect">
            <a:avLst/>
          </a:prstGeom>
        </p:spPr>
      </p:pic>
    </p:spTree>
    <p:extLst>
      <p:ext uri="{BB962C8B-B14F-4D97-AF65-F5344CB8AC3E}">
        <p14:creationId xmlns:p14="http://schemas.microsoft.com/office/powerpoint/2010/main" val="179126633"/>
      </p:ext>
    </p:extLst>
  </p:cSld>
  <p:clrMapOvr>
    <a:masterClrMapping/>
  </p:clrMapOvr>
  <p:transition spd="slow" advClick="0" advTm="0">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Deformable </a:t>
            </a:r>
            <a:r>
              <a:rPr lang="en-GB" sz="2400" b="1" dirty="0" err="1">
                <a:latin typeface="Calibri" panose="020F0502020204030204" pitchFamily="34" charset="0"/>
                <a:cs typeface="Calibri" panose="020F0502020204030204" pitchFamily="34" charset="0"/>
              </a:rPr>
              <a:t>ConvLSTM</a:t>
            </a:r>
            <a:endParaRPr lang="en-GB" sz="2400" b="1" dirty="0">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5"/>
          <a:stretch>
            <a:fillRect/>
          </a:stretch>
        </p:blipFill>
        <p:spPr>
          <a:xfrm>
            <a:off x="981626" y="1513032"/>
            <a:ext cx="10652368" cy="3415091"/>
          </a:xfrm>
          <a:prstGeom prst="rect">
            <a:avLst/>
          </a:prstGeom>
        </p:spPr>
      </p:pic>
      <p:sp>
        <p:nvSpPr>
          <p:cNvPr id="12" name="Rectangle 11"/>
          <p:cNvSpPr/>
          <p:nvPr/>
        </p:nvSpPr>
        <p:spPr>
          <a:xfrm>
            <a:off x="5046741" y="1701513"/>
            <a:ext cx="4312411" cy="3360677"/>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p:cNvSpPr/>
          <p:nvPr/>
        </p:nvSpPr>
        <p:spPr>
          <a:xfrm>
            <a:off x="809846" y="5370909"/>
            <a:ext cx="11150809" cy="461665"/>
          </a:xfrm>
          <a:prstGeom prst="rect">
            <a:avLst/>
          </a:prstGeom>
        </p:spPr>
        <p:txBody>
          <a:bodyPr wrap="none">
            <a:spAutoFit/>
          </a:bodyPr>
          <a:lstStyle/>
          <a:p>
            <a:r>
              <a:rPr lang="en-GB" altLang="zh-CN" sz="2400" dirty="0">
                <a:latin typeface="Calibri" panose="020F0502020204030204" pitchFamily="34" charset="0"/>
                <a:cs typeface="Calibri" panose="020F0502020204030204" pitchFamily="34" charset="0"/>
              </a:rPr>
              <a:t>Temporal information is vital</a:t>
            </a:r>
            <a:r>
              <a:rPr lang="en-US" altLang="zh-CN" sz="2400" dirty="0">
                <a:latin typeface="Calibri" panose="020F0502020204030204" pitchFamily="34" charset="0"/>
                <a:cs typeface="Calibri" panose="020F0502020204030204" pitchFamily="34" charset="0"/>
              </a:rPr>
              <a:t>,</a:t>
            </a:r>
            <a:r>
              <a:rPr lang="zh-CN" altLang="en-US" sz="2400" dirty="0">
                <a:latin typeface="Calibri" panose="020F0502020204030204" pitchFamily="34" charset="0"/>
                <a:cs typeface="Calibri" panose="020F0502020204030204" pitchFamily="34" charset="0"/>
              </a:rPr>
              <a:t> </a:t>
            </a:r>
            <a:r>
              <a:rPr lang="en-GB" altLang="zh-CN" sz="2400" dirty="0">
                <a:latin typeface="Calibri" panose="020F0502020204030204" pitchFamily="34" charset="0"/>
                <a:cs typeface="Calibri" panose="020F0502020204030204" pitchFamily="34" charset="0"/>
              </a:rPr>
              <a:t>we aggregate temporal contexts from </a:t>
            </a:r>
            <a:r>
              <a:rPr lang="en-GB" altLang="zh-CN" sz="2400" dirty="0" err="1">
                <a:latin typeface="Calibri" panose="020F0502020204030204" pitchFamily="34" charset="0"/>
                <a:cs typeface="Calibri" panose="020F0502020204030204" pitchFamily="34" charset="0"/>
              </a:rPr>
              <a:t>neighboring</a:t>
            </a:r>
            <a:r>
              <a:rPr lang="en-GB" altLang="zh-CN" sz="2400" dirty="0">
                <a:latin typeface="Calibri" panose="020F0502020204030204" pitchFamily="34" charset="0"/>
                <a:cs typeface="Calibri" panose="020F0502020204030204" pitchFamily="34" charset="0"/>
              </a:rPr>
              <a:t> frames</a:t>
            </a:r>
            <a:r>
              <a:rPr lang="en-GB" altLang="zh-CN" sz="2400" dirty="0" smtClean="0">
                <a:latin typeface="Calibri" panose="020F0502020204030204" pitchFamily="34" charset="0"/>
                <a:cs typeface="Calibri" panose="020F0502020204030204" pitchFamily="34" charset="0"/>
              </a:rPr>
              <a:t>.</a:t>
            </a:r>
            <a:endParaRPr lang="zh-CN" altLang="en-US" sz="2400" dirty="0">
              <a:latin typeface="Calibri" panose="020F0502020204030204" pitchFamily="34" charset="0"/>
              <a:cs typeface="Calibri" panose="020F0502020204030204" pitchFamily="34" charset="0"/>
            </a:endParaRPr>
          </a:p>
        </p:txBody>
      </p:sp>
      <p:pic>
        <p:nvPicPr>
          <p:cNvPr id="13"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49572" y="784385"/>
            <a:ext cx="1047119" cy="397183"/>
          </a:xfrm>
          <a:prstGeom prst="rect">
            <a:avLst/>
          </a:prstGeom>
        </p:spPr>
      </p:pic>
      <p:pic>
        <p:nvPicPr>
          <p:cNvPr id="14"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69932" y="784385"/>
            <a:ext cx="1420231" cy="421255"/>
          </a:xfrm>
          <a:prstGeom prst="rect">
            <a:avLst/>
          </a:prstGeom>
        </p:spPr>
      </p:pic>
      <p:sp>
        <p:nvSpPr>
          <p:cNvPr id="15" name="Right Arrow 18"/>
          <p:cNvSpPr/>
          <p:nvPr/>
        </p:nvSpPr>
        <p:spPr>
          <a:xfrm>
            <a:off x="6590533" y="864359"/>
            <a:ext cx="827307" cy="275769"/>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994515901"/>
      </p:ext>
    </p:extLst>
  </p:cSld>
  <p:clrMapOvr>
    <a:masterClrMapping/>
  </p:clrMapOvr>
  <p:transition spd="slow" advClick="0" advTm="0">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Deformable </a:t>
            </a:r>
            <a:r>
              <a:rPr lang="en-GB" sz="2400" b="1" dirty="0" err="1">
                <a:latin typeface="Calibri" panose="020F0502020204030204" pitchFamily="34" charset="0"/>
                <a:cs typeface="Calibri" panose="020F0502020204030204" pitchFamily="34" charset="0"/>
              </a:rPr>
              <a:t>ConvLSTM</a:t>
            </a:r>
            <a:endParaRPr lang="en-GB" sz="2400" b="1" dirty="0">
              <a:latin typeface="Calibri" panose="020F0502020204030204" pitchFamily="34" charset="0"/>
              <a:cs typeface="Calibri" panose="020F0502020204030204" pitchFamily="34" charset="0"/>
            </a:endParaRPr>
          </a:p>
        </p:txBody>
      </p:sp>
      <p:pic>
        <p:nvPicPr>
          <p:cNvPr id="6" name="Picture 5"/>
          <p:cNvPicPr>
            <a:picLocks noChangeAspect="1"/>
          </p:cNvPicPr>
          <p:nvPr/>
        </p:nvPicPr>
        <p:blipFill>
          <a:blip r:embed="rId5"/>
          <a:stretch>
            <a:fillRect/>
          </a:stretch>
        </p:blipFill>
        <p:spPr>
          <a:xfrm>
            <a:off x="0" y="1681259"/>
            <a:ext cx="7629525" cy="838200"/>
          </a:xfrm>
          <a:prstGeom prst="rect">
            <a:avLst/>
          </a:prstGeom>
        </p:spPr>
      </p:pic>
      <p:sp>
        <p:nvSpPr>
          <p:cNvPr id="9" name="Rectangle 8"/>
          <p:cNvSpPr/>
          <p:nvPr/>
        </p:nvSpPr>
        <p:spPr>
          <a:xfrm>
            <a:off x="981625" y="2638757"/>
            <a:ext cx="8506619" cy="1200329"/>
          </a:xfrm>
          <a:prstGeom prst="rect">
            <a:avLst/>
          </a:prstGeom>
        </p:spPr>
        <p:txBody>
          <a:bodyPr wrap="square">
            <a:spAutoFit/>
          </a:bodyPr>
          <a:lstStyle/>
          <a:p>
            <a:r>
              <a:rPr lang="en-GB" sz="2400" dirty="0" err="1" smtClean="0">
                <a:latin typeface="Calibri" panose="020F0502020204030204" pitchFamily="34" charset="0"/>
                <a:cs typeface="Calibri" panose="020F0502020204030204" pitchFamily="34" charset="0"/>
              </a:rPr>
              <a:t>ConvLSTM</a:t>
            </a:r>
            <a:r>
              <a:rPr lang="en-GB" sz="2400"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can only implicitly capture motions between previous states: </a:t>
            </a:r>
            <a:r>
              <a:rPr lang="en-GB" sz="2400" b="1" dirty="0">
                <a:latin typeface="Calibri" panose="020F0502020204030204" pitchFamily="34" charset="0"/>
                <a:cs typeface="Calibri" panose="020F0502020204030204" pitchFamily="34" charset="0"/>
              </a:rPr>
              <a:t>h</a:t>
            </a:r>
            <a:r>
              <a:rPr lang="en-GB" sz="2400" b="1" baseline="-25000" dirty="0">
                <a:latin typeface="Calibri" panose="020F0502020204030204" pitchFamily="34" charset="0"/>
                <a:cs typeface="Calibri" panose="020F0502020204030204" pitchFamily="34" charset="0"/>
              </a:rPr>
              <a:t>t−1 </a:t>
            </a:r>
            <a:r>
              <a:rPr lang="en-GB" sz="2400" b="1" dirty="0">
                <a:latin typeface="Calibri" panose="020F0502020204030204" pitchFamily="34" charset="0"/>
                <a:cs typeface="Calibri" panose="020F0502020204030204" pitchFamily="34" charset="0"/>
              </a:rPr>
              <a:t>and c</a:t>
            </a:r>
            <a:r>
              <a:rPr lang="en-GB" sz="2400" b="1" baseline="-25000" dirty="0">
                <a:latin typeface="Calibri" panose="020F0502020204030204" pitchFamily="34" charset="0"/>
                <a:cs typeface="Calibri" panose="020F0502020204030204" pitchFamily="34" charset="0"/>
              </a:rPr>
              <a:t>t−1 </a:t>
            </a:r>
            <a:r>
              <a:rPr lang="en-GB" sz="2400" b="1" dirty="0">
                <a:latin typeface="Calibri" panose="020F0502020204030204" pitchFamily="34" charset="0"/>
                <a:cs typeface="Calibri" panose="020F0502020204030204" pitchFamily="34" charset="0"/>
              </a:rPr>
              <a:t>and the current input feature map </a:t>
            </a:r>
            <a:r>
              <a:rPr lang="en-GB" sz="2400" dirty="0">
                <a:latin typeface="Calibri" panose="020F0502020204030204" pitchFamily="34" charset="0"/>
                <a:cs typeface="Calibri" panose="020F0502020204030204" pitchFamily="34" charset="0"/>
              </a:rPr>
              <a:t>with small convolution receptive ﬁelds. </a:t>
            </a:r>
          </a:p>
        </p:txBody>
      </p:sp>
      <p:sp>
        <p:nvSpPr>
          <p:cNvPr id="11" name="Rectangle 10"/>
          <p:cNvSpPr/>
          <p:nvPr/>
        </p:nvSpPr>
        <p:spPr>
          <a:xfrm>
            <a:off x="1016148" y="4070320"/>
            <a:ext cx="8472096" cy="1200329"/>
          </a:xfrm>
          <a:prstGeom prst="rect">
            <a:avLst/>
          </a:prstGeom>
        </p:spPr>
        <p:txBody>
          <a:bodyPr wrap="square">
            <a:spAutoFit/>
          </a:bodyPr>
          <a:lstStyle/>
          <a:p>
            <a:r>
              <a:rPr lang="en-GB" sz="2400" dirty="0">
                <a:latin typeface="Calibri" panose="020F0502020204030204" pitchFamily="34" charset="0"/>
                <a:cs typeface="Calibri" panose="020F0502020204030204" pitchFamily="34" charset="0"/>
              </a:rPr>
              <a:t>To tackle the large motion problem and effectively exploit global temporal contexts, we explicitly embed </a:t>
            </a:r>
            <a:r>
              <a:rPr lang="en-GB" sz="2400" b="1" dirty="0">
                <a:latin typeface="Calibri" panose="020F0502020204030204" pitchFamily="34" charset="0"/>
                <a:cs typeface="Calibri" panose="020F0502020204030204" pitchFamily="34" charset="0"/>
              </a:rPr>
              <a:t>a </a:t>
            </a:r>
            <a:r>
              <a:rPr lang="en-GB" sz="2400" b="1" dirty="0" smtClean="0">
                <a:latin typeface="Calibri" panose="020F0502020204030204" pitchFamily="34" charset="0"/>
                <a:cs typeface="Calibri" panose="020F0502020204030204" pitchFamily="34" charset="0"/>
              </a:rPr>
              <a:t>state-updating </a:t>
            </a:r>
            <a:r>
              <a:rPr lang="en-GB" sz="2400" b="1" dirty="0">
                <a:latin typeface="Calibri" panose="020F0502020204030204" pitchFamily="34" charset="0"/>
                <a:cs typeface="Calibri" panose="020F0502020204030204" pitchFamily="34" charset="0"/>
              </a:rPr>
              <a:t>cell with deformable alignment</a:t>
            </a:r>
            <a:r>
              <a:rPr lang="en-GB" sz="2400" dirty="0">
                <a:latin typeface="Calibri" panose="020F0502020204030204" pitchFamily="34" charset="0"/>
                <a:cs typeface="Calibri" panose="020F0502020204030204" pitchFamily="34" charset="0"/>
              </a:rPr>
              <a:t> into </a:t>
            </a:r>
            <a:r>
              <a:rPr lang="en-GB" sz="2400" dirty="0" err="1" smtClean="0">
                <a:latin typeface="Calibri" panose="020F0502020204030204" pitchFamily="34" charset="0"/>
                <a:cs typeface="Calibri" panose="020F0502020204030204" pitchFamily="34" charset="0"/>
              </a:rPr>
              <a:t>ConvLSTM</a:t>
            </a:r>
            <a:r>
              <a:rPr lang="en-GB" sz="2400" dirty="0">
                <a:latin typeface="Calibri" panose="020F0502020204030204" pitchFamily="34" charset="0"/>
                <a:cs typeface="Calibri" panose="020F0502020204030204" pitchFamily="34" charset="0"/>
              </a:rPr>
              <a:t>.</a:t>
            </a:r>
          </a:p>
        </p:txBody>
      </p:sp>
      <p:pic>
        <p:nvPicPr>
          <p:cNvPr id="13" name="Picture 12"/>
          <p:cNvPicPr>
            <a:picLocks noChangeAspect="1"/>
          </p:cNvPicPr>
          <p:nvPr/>
        </p:nvPicPr>
        <p:blipFill>
          <a:blip r:embed="rId6"/>
          <a:stretch>
            <a:fillRect/>
          </a:stretch>
        </p:blipFill>
        <p:spPr>
          <a:xfrm>
            <a:off x="7764219" y="184316"/>
            <a:ext cx="3448050" cy="2286000"/>
          </a:xfrm>
          <a:prstGeom prst="rect">
            <a:avLst/>
          </a:prstGeom>
        </p:spPr>
      </p:pic>
    </p:spTree>
    <p:extLst>
      <p:ext uri="{BB962C8B-B14F-4D97-AF65-F5344CB8AC3E}">
        <p14:creationId xmlns:p14="http://schemas.microsoft.com/office/powerpoint/2010/main" val="994271143"/>
      </p:ext>
    </p:extLst>
  </p:cSld>
  <p:clrMapOvr>
    <a:masterClrMapping/>
  </p:clrMapOvr>
  <p:transition spd="slow" advClick="0" advTm="0">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Deformable </a:t>
            </a:r>
            <a:r>
              <a:rPr lang="en-GB" sz="2400" b="1" dirty="0" err="1">
                <a:latin typeface="Calibri" panose="020F0502020204030204" pitchFamily="34" charset="0"/>
                <a:cs typeface="Calibri" panose="020F0502020204030204" pitchFamily="34" charset="0"/>
              </a:rPr>
              <a:t>ConvLSTM</a:t>
            </a:r>
            <a:endParaRPr lang="en-GB" sz="2400" b="1" dirty="0">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5"/>
          <a:stretch>
            <a:fillRect/>
          </a:stretch>
        </p:blipFill>
        <p:spPr>
          <a:xfrm>
            <a:off x="935906" y="1632605"/>
            <a:ext cx="7315200" cy="1962150"/>
          </a:xfrm>
          <a:prstGeom prst="rect">
            <a:avLst/>
          </a:prstGeom>
        </p:spPr>
      </p:pic>
      <p:pic>
        <p:nvPicPr>
          <p:cNvPr id="10" name="Picture 9"/>
          <p:cNvPicPr>
            <a:picLocks noChangeAspect="1"/>
          </p:cNvPicPr>
          <p:nvPr/>
        </p:nvPicPr>
        <p:blipFill>
          <a:blip r:embed="rId6"/>
          <a:stretch>
            <a:fillRect/>
          </a:stretch>
        </p:blipFill>
        <p:spPr>
          <a:xfrm>
            <a:off x="84605" y="3517567"/>
            <a:ext cx="7181850" cy="2705100"/>
          </a:xfrm>
          <a:prstGeom prst="rect">
            <a:avLst/>
          </a:prstGeom>
        </p:spPr>
      </p:pic>
    </p:spTree>
    <p:extLst>
      <p:ext uri="{BB962C8B-B14F-4D97-AF65-F5344CB8AC3E}">
        <p14:creationId xmlns:p14="http://schemas.microsoft.com/office/powerpoint/2010/main" val="1799454996"/>
      </p:ext>
    </p:extLst>
  </p:cSld>
  <p:clrMapOvr>
    <a:masterClrMapping/>
  </p:clrMapOvr>
  <p:transition spd="slow" advClick="0" advTm="0">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Deformable </a:t>
            </a:r>
            <a:r>
              <a:rPr lang="en-GB" sz="2400" b="1" dirty="0" err="1">
                <a:latin typeface="Calibri" panose="020F0502020204030204" pitchFamily="34" charset="0"/>
                <a:cs typeface="Calibri" panose="020F0502020204030204" pitchFamily="34" charset="0"/>
              </a:rPr>
              <a:t>ConvLSTM</a:t>
            </a:r>
            <a:endParaRPr lang="en-GB" sz="2400" b="1" dirty="0">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5"/>
          <a:stretch>
            <a:fillRect/>
          </a:stretch>
        </p:blipFill>
        <p:spPr>
          <a:xfrm>
            <a:off x="981626" y="1513032"/>
            <a:ext cx="10652368" cy="3415091"/>
          </a:xfrm>
          <a:prstGeom prst="rect">
            <a:avLst/>
          </a:prstGeom>
        </p:spPr>
      </p:pic>
      <p:sp>
        <p:nvSpPr>
          <p:cNvPr id="12" name="Rectangle 11"/>
          <p:cNvSpPr/>
          <p:nvPr/>
        </p:nvSpPr>
        <p:spPr>
          <a:xfrm>
            <a:off x="5046741" y="1886687"/>
            <a:ext cx="4312411" cy="3175503"/>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p:cNvSpPr/>
          <p:nvPr/>
        </p:nvSpPr>
        <p:spPr>
          <a:xfrm>
            <a:off x="1090108" y="5186243"/>
            <a:ext cx="10237694" cy="1046440"/>
          </a:xfrm>
          <a:prstGeom prst="rect">
            <a:avLst/>
          </a:prstGeom>
        </p:spPr>
        <p:txBody>
          <a:bodyPr wrap="square">
            <a:spAutoFit/>
          </a:bodyPr>
          <a:lstStyle/>
          <a:p>
            <a:r>
              <a:rPr lang="en-GB" sz="2400" dirty="0">
                <a:latin typeface="Calibri" panose="020F0502020204030204" pitchFamily="34" charset="0"/>
                <a:cs typeface="Calibri" panose="020F0502020204030204" pitchFamily="34" charset="0"/>
              </a:rPr>
              <a:t>We use the Deformable </a:t>
            </a:r>
            <a:r>
              <a:rPr lang="en-GB" sz="2400" dirty="0" err="1">
                <a:latin typeface="Calibri" panose="020F0502020204030204" pitchFamily="34" charset="0"/>
                <a:cs typeface="Calibri" panose="020F0502020204030204" pitchFamily="34" charset="0"/>
              </a:rPr>
              <a:t>ConvLSTM</a:t>
            </a:r>
            <a:r>
              <a:rPr lang="en-GB" sz="2400" dirty="0">
                <a:latin typeface="Calibri" panose="020F0502020204030204" pitchFamily="34" charset="0"/>
                <a:cs typeface="Calibri" panose="020F0502020204030204" pitchFamily="34" charset="0"/>
              </a:rPr>
              <a:t> in a bidirectional </a:t>
            </a:r>
            <a:r>
              <a:rPr lang="en-GB" sz="2400" dirty="0" smtClean="0">
                <a:latin typeface="Calibri" panose="020F0502020204030204" pitchFamily="34" charset="0"/>
                <a:cs typeface="Calibri" panose="020F0502020204030204" pitchFamily="34" charset="0"/>
              </a:rPr>
              <a:t>manner</a:t>
            </a:r>
            <a:r>
              <a:rPr lang="en-GB" sz="2400" baseline="30000" dirty="0" smtClean="0">
                <a:latin typeface="Calibri" panose="020F0502020204030204" pitchFamily="34" charset="0"/>
                <a:cs typeface="Calibri" panose="020F0502020204030204" pitchFamily="34" charset="0"/>
              </a:rPr>
              <a:t>[</a:t>
            </a:r>
            <a:r>
              <a:rPr lang="en-US" altLang="zh-CN" sz="2400" baseline="30000" dirty="0" smtClean="0">
                <a:latin typeface="Calibri" panose="020F0502020204030204" pitchFamily="34" charset="0"/>
                <a:cs typeface="Calibri" panose="020F0502020204030204" pitchFamily="34" charset="0"/>
              </a:rPr>
              <a:t>13</a:t>
            </a:r>
            <a:r>
              <a:rPr lang="en-GB" sz="2400" baseline="30000" dirty="0" smtClean="0">
                <a:latin typeface="Calibri" panose="020F0502020204030204" pitchFamily="34" charset="0"/>
                <a:cs typeface="Calibri" panose="020F0502020204030204" pitchFamily="34" charset="0"/>
              </a:rPr>
              <a:t>]</a:t>
            </a:r>
            <a:r>
              <a:rPr lang="en-GB" sz="2400" dirty="0" smtClean="0">
                <a:latin typeface="Calibri" panose="020F0502020204030204" pitchFamily="34" charset="0"/>
                <a:cs typeface="Calibri" panose="020F0502020204030204" pitchFamily="34" charset="0"/>
              </a:rPr>
              <a:t>.</a:t>
            </a:r>
          </a:p>
          <a:p>
            <a:endParaRPr lang="en-GB" sz="2400" dirty="0">
              <a:latin typeface="Calibri" panose="020F0502020204030204" pitchFamily="34" charset="0"/>
              <a:cs typeface="Calibri" panose="020F0502020204030204" pitchFamily="34" charset="0"/>
            </a:endParaRPr>
          </a:p>
          <a:p>
            <a:r>
              <a:rPr lang="en-US" sz="1400" baseline="30000" dirty="0">
                <a:solidFill>
                  <a:schemeClr val="bg1">
                    <a:lumMod val="50000"/>
                  </a:schemeClr>
                </a:solidFill>
                <a:latin typeface="Calibri" panose="020F0502020204030204" pitchFamily="34" charset="0"/>
                <a:cs typeface="Calibri" panose="020F0502020204030204" pitchFamily="34" charset="0"/>
              </a:rPr>
              <a:t>[</a:t>
            </a:r>
            <a:r>
              <a:rPr lang="en-US" sz="1400" baseline="30000" dirty="0" smtClean="0">
                <a:solidFill>
                  <a:schemeClr val="bg1">
                    <a:lumMod val="50000"/>
                  </a:schemeClr>
                </a:solidFill>
                <a:latin typeface="Calibri" panose="020F0502020204030204" pitchFamily="34" charset="0"/>
                <a:cs typeface="Calibri" panose="020F0502020204030204" pitchFamily="34" charset="0"/>
              </a:rPr>
              <a:t>1</a:t>
            </a:r>
            <a:r>
              <a:rPr lang="en-US" altLang="zh-CN" sz="1400" baseline="30000" dirty="0" smtClean="0">
                <a:solidFill>
                  <a:schemeClr val="bg1">
                    <a:lumMod val="50000"/>
                  </a:schemeClr>
                </a:solidFill>
                <a:latin typeface="Calibri" panose="020F0502020204030204" pitchFamily="34" charset="0"/>
                <a:cs typeface="Calibri" panose="020F0502020204030204" pitchFamily="34" charset="0"/>
              </a:rPr>
              <a:t>3</a:t>
            </a:r>
            <a:r>
              <a:rPr lang="en-GB" sz="1400" baseline="300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Mike Schuster and </a:t>
            </a:r>
            <a:r>
              <a:rPr lang="en-GB" sz="1400" dirty="0" err="1" smtClean="0">
                <a:solidFill>
                  <a:schemeClr val="bg1">
                    <a:lumMod val="50000"/>
                  </a:schemeClr>
                </a:solidFill>
                <a:latin typeface="Calibri" panose="020F0502020204030204" pitchFamily="34" charset="0"/>
                <a:cs typeface="Calibri" panose="020F0502020204030204" pitchFamily="34" charset="0"/>
              </a:rPr>
              <a:t>KuldipK</a:t>
            </a:r>
            <a:r>
              <a:rPr lang="en-GB" sz="14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smtClean="0">
                <a:solidFill>
                  <a:schemeClr val="bg1">
                    <a:lumMod val="50000"/>
                  </a:schemeClr>
                </a:solidFill>
                <a:latin typeface="Calibri" panose="020F0502020204030204" pitchFamily="34" charset="0"/>
                <a:cs typeface="Calibri" panose="020F0502020204030204" pitchFamily="34" charset="0"/>
              </a:rPr>
              <a:t>Paliwal</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Bidirectional recurrent </a:t>
            </a:r>
            <a:r>
              <a:rPr lang="en-GB" sz="1400" dirty="0">
                <a:solidFill>
                  <a:schemeClr val="bg1">
                    <a:lumMod val="50000"/>
                  </a:schemeClr>
                </a:solidFill>
                <a:latin typeface="Calibri" panose="020F0502020204030204" pitchFamily="34" charset="0"/>
                <a:cs typeface="Calibri" panose="020F0502020204030204" pitchFamily="34" charset="0"/>
              </a:rPr>
              <a:t>neural networks. IEEE Transactions on Signal </a:t>
            </a:r>
            <a:r>
              <a:rPr lang="en-GB" sz="1400" dirty="0" smtClean="0">
                <a:solidFill>
                  <a:schemeClr val="bg1">
                    <a:lumMod val="50000"/>
                  </a:schemeClr>
                </a:solidFill>
                <a:latin typeface="Calibri" panose="020F0502020204030204" pitchFamily="34" charset="0"/>
                <a:cs typeface="Calibri" panose="020F0502020204030204" pitchFamily="34" charset="0"/>
              </a:rPr>
              <a:t>Processing </a:t>
            </a:r>
            <a:r>
              <a:rPr lang="en-US" altLang="zh-CN" sz="1400" dirty="0" smtClean="0">
                <a:solidFill>
                  <a:schemeClr val="bg1">
                    <a:lumMod val="50000"/>
                  </a:schemeClr>
                </a:solidFill>
                <a:latin typeface="Calibri" panose="020F0502020204030204" pitchFamily="34" charset="0"/>
                <a:cs typeface="Calibri" panose="020F0502020204030204" pitchFamily="34" charset="0"/>
              </a:rPr>
              <a:t>1997</a:t>
            </a:r>
            <a:r>
              <a:rPr lang="en-GB" sz="1400" dirty="0" smtClean="0">
                <a:solidFill>
                  <a:schemeClr val="bg1">
                    <a:lumMod val="50000"/>
                  </a:schemeClr>
                </a:solidFill>
                <a:latin typeface="Calibri" panose="020F0502020204030204" pitchFamily="34" charset="0"/>
                <a:cs typeface="Calibri" panose="020F0502020204030204" pitchFamily="34" charset="0"/>
              </a:rPr>
              <a:t>  </a:t>
            </a:r>
            <a:endParaRPr lang="en-GB"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29692723"/>
      </p:ext>
    </p:extLst>
  </p:cSld>
  <p:clrMapOvr>
    <a:masterClrMapping/>
  </p:clrMapOvr>
  <p:transition spd="slow" advClick="0" advTm="0">
    <p:push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Frame Reconstruction</a:t>
            </a:r>
            <a:endParaRPr lang="en-GB" sz="2400" b="1" dirty="0">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5"/>
          <a:stretch>
            <a:fillRect/>
          </a:stretch>
        </p:blipFill>
        <p:spPr>
          <a:xfrm>
            <a:off x="981626" y="1513032"/>
            <a:ext cx="10652368" cy="3415091"/>
          </a:xfrm>
          <a:prstGeom prst="rect">
            <a:avLst/>
          </a:prstGeom>
        </p:spPr>
      </p:pic>
      <p:sp>
        <p:nvSpPr>
          <p:cNvPr id="12" name="Rectangle 11"/>
          <p:cNvSpPr/>
          <p:nvPr/>
        </p:nvSpPr>
        <p:spPr>
          <a:xfrm>
            <a:off x="8509299" y="1219595"/>
            <a:ext cx="3124695" cy="3842595"/>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p:cNvPicPr>
            <a:picLocks noChangeAspect="1"/>
          </p:cNvPicPr>
          <p:nvPr/>
        </p:nvPicPr>
        <p:blipFill>
          <a:blip r:embed="rId6"/>
          <a:stretch>
            <a:fillRect/>
          </a:stretch>
        </p:blipFill>
        <p:spPr>
          <a:xfrm>
            <a:off x="935906" y="5221560"/>
            <a:ext cx="8102951" cy="877996"/>
          </a:xfrm>
          <a:prstGeom prst="rect">
            <a:avLst/>
          </a:prstGeom>
        </p:spPr>
      </p:pic>
    </p:spTree>
    <p:extLst>
      <p:ext uri="{BB962C8B-B14F-4D97-AF65-F5344CB8AC3E}">
        <p14:creationId xmlns:p14="http://schemas.microsoft.com/office/powerpoint/2010/main" val="886139124"/>
      </p:ext>
    </p:extLst>
  </p:cSld>
  <p:clrMapOvr>
    <a:masterClrMapping/>
  </p:clrMapOvr>
  <p:transition spd="slow" advClick="0" advTm="0">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975641" y="801347"/>
            <a:ext cx="9844928" cy="5549910"/>
          </a:xfrm>
          <a:prstGeom prst="rect">
            <a:avLst/>
          </a:prstGeom>
        </p:spPr>
      </p:pic>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4">
            <a:biLevel thresh="75000"/>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模型</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6" y="1096484"/>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Frame Reconstruction</a:t>
            </a:r>
            <a:endParaRPr lang="en-GB" sz="24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3853876"/>
      </p:ext>
    </p:extLst>
  </p:cSld>
  <p:clrMapOvr>
    <a:masterClrMapping/>
  </p:clrMapOvr>
  <p:transition spd="slow" advClick="0" advTm="0">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a:t>
              </a:r>
              <a:r>
                <a:rPr lang="zh-CN" altLang="en-US" sz="2400" dirty="0">
                  <a:solidFill>
                    <a:schemeClr val="tx2"/>
                  </a:solidFill>
                  <a:latin typeface="微软雅黑" panose="020B0503020204020204" pitchFamily="34" charset="-122"/>
                  <a:ea typeface="微软雅黑" panose="020B0503020204020204" pitchFamily="34" charset="-122"/>
                  <a:cs typeface="+mn-ea"/>
                </a:rPr>
                <a:t>与相关</a:t>
              </a:r>
              <a:r>
                <a:rPr lang="zh-CN" altLang="en-US" sz="2400" dirty="0" smtClean="0">
                  <a:solidFill>
                    <a:schemeClr val="tx2"/>
                  </a:solidFill>
                  <a:latin typeface="微软雅黑" panose="020B0503020204020204" pitchFamily="34" charset="-122"/>
                  <a:ea typeface="微软雅黑" panose="020B0503020204020204" pitchFamily="34" charset="-122"/>
                  <a:cs typeface="+mn-ea"/>
                </a:rPr>
                <a:t>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7" y="1096484"/>
            <a:ext cx="477691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 V</a:t>
            </a:r>
            <a:r>
              <a:rPr lang="en-GB" sz="2400" b="1" dirty="0" smtClean="0">
                <a:latin typeface="Calibri" panose="020F0502020204030204" pitchFamily="34" charset="0"/>
                <a:cs typeface="Calibri" panose="020F0502020204030204" pitchFamily="34" charset="0"/>
              </a:rPr>
              <a:t>ideo Frame </a:t>
            </a:r>
            <a:r>
              <a:rPr lang="en-GB" sz="2400" b="1" dirty="0">
                <a:latin typeface="Calibri" panose="020F0502020204030204" pitchFamily="34" charset="0"/>
                <a:cs typeface="Calibri" panose="020F0502020204030204" pitchFamily="34" charset="0"/>
              </a:rPr>
              <a:t>I</a:t>
            </a:r>
            <a:r>
              <a:rPr lang="en-GB" sz="2400" b="1" dirty="0" smtClean="0">
                <a:latin typeface="Calibri" panose="020F0502020204030204" pitchFamily="34" charset="0"/>
                <a:cs typeface="Calibri" panose="020F0502020204030204" pitchFamily="34" charset="0"/>
              </a:rPr>
              <a:t>nterpolation (VFI)</a:t>
            </a:r>
            <a:endParaRPr lang="en-GB" sz="2400" b="1" dirty="0">
              <a:latin typeface="Calibri" panose="020F0502020204030204" pitchFamily="34" charset="0"/>
              <a:cs typeface="Calibri" panose="020F0502020204030204" pitchFamily="34" charset="0"/>
            </a:endParaRPr>
          </a:p>
        </p:txBody>
      </p:sp>
      <p:sp>
        <p:nvSpPr>
          <p:cNvPr id="6" name="TextBox 5"/>
          <p:cNvSpPr txBox="1"/>
          <p:nvPr/>
        </p:nvSpPr>
        <p:spPr>
          <a:xfrm>
            <a:off x="999044" y="1631841"/>
            <a:ext cx="8813075" cy="830997"/>
          </a:xfrm>
          <a:prstGeom prst="rect">
            <a:avLst/>
          </a:prstGeom>
          <a:noFill/>
        </p:spPr>
        <p:txBody>
          <a:bodyPr wrap="square" rtlCol="0">
            <a:spAutoFit/>
          </a:bodyPr>
          <a:lstStyle/>
          <a:p>
            <a:r>
              <a:rPr lang="en-GB" sz="2400" dirty="0">
                <a:latin typeface="Calibri" panose="020F0502020204030204" pitchFamily="34" charset="0"/>
                <a:cs typeface="Calibri" panose="020F0502020204030204" pitchFamily="34" charset="0"/>
              </a:rPr>
              <a:t>The target of video frame interpolation is to synthesize non-existent intermediate </a:t>
            </a:r>
            <a:r>
              <a:rPr lang="en-GB" sz="2400" dirty="0" smtClean="0">
                <a:latin typeface="Calibri" panose="020F0502020204030204" pitchFamily="34" charset="0"/>
                <a:cs typeface="Calibri" panose="020F0502020204030204" pitchFamily="34" charset="0"/>
              </a:rPr>
              <a:t>frames in between the original frames</a:t>
            </a:r>
            <a:r>
              <a:rPr lang="en-GB" sz="2400" dirty="0">
                <a:latin typeface="Calibri" panose="020F0502020204030204" pitchFamily="34" charset="0"/>
                <a:cs typeface="Calibri" panose="020F0502020204030204" pitchFamily="34" charset="0"/>
              </a:rPr>
              <a:t>. </a:t>
            </a:r>
          </a:p>
        </p:txBody>
      </p:sp>
      <p:sp>
        <p:nvSpPr>
          <p:cNvPr id="52" name="TextBox 51"/>
          <p:cNvSpPr txBox="1"/>
          <p:nvPr/>
        </p:nvSpPr>
        <p:spPr>
          <a:xfrm>
            <a:off x="1039051" y="2536530"/>
            <a:ext cx="5744926" cy="1569660"/>
          </a:xfrm>
          <a:prstGeom prst="rect">
            <a:avLst/>
          </a:prstGeom>
          <a:noFill/>
        </p:spPr>
        <p:txBody>
          <a:bodyPr wrap="square" rtlCol="0">
            <a:spAutoFit/>
          </a:bodyPr>
          <a:lstStyle/>
          <a:p>
            <a:r>
              <a:rPr lang="en-GB" sz="2400" dirty="0" smtClean="0">
                <a:latin typeface="Calibri" panose="020F0502020204030204" pitchFamily="34" charset="0"/>
                <a:cs typeface="Calibri" panose="020F0502020204030204" pitchFamily="34" charset="0"/>
              </a:rPr>
              <a:t>Our: Interpolate </a:t>
            </a:r>
            <a:r>
              <a:rPr lang="en-GB" sz="2400" dirty="0">
                <a:latin typeface="Calibri" panose="020F0502020204030204" pitchFamily="34" charset="0"/>
                <a:cs typeface="Calibri" panose="020F0502020204030204" pitchFamily="34" charset="0"/>
              </a:rPr>
              <a:t>features from two </a:t>
            </a:r>
            <a:r>
              <a:rPr lang="en-GB" sz="2400" dirty="0" err="1">
                <a:latin typeface="Calibri" panose="020F0502020204030204" pitchFamily="34" charset="0"/>
                <a:cs typeface="Calibri" panose="020F0502020204030204" pitchFamily="34" charset="0"/>
              </a:rPr>
              <a:t>neighboring</a:t>
            </a:r>
            <a:r>
              <a:rPr lang="en-GB" sz="2400" dirty="0">
                <a:latin typeface="Calibri" panose="020F0502020204030204" pitchFamily="34" charset="0"/>
                <a:cs typeface="Calibri" panose="020F0502020204030204" pitchFamily="34" charset="0"/>
              </a:rPr>
              <a:t> </a:t>
            </a:r>
            <a:r>
              <a:rPr lang="en-US" altLang="zh-CN" sz="2400" dirty="0" smtClean="0">
                <a:latin typeface="Calibri" panose="020F0502020204030204" pitchFamily="34" charset="0"/>
                <a:cs typeface="Calibri" panose="020F0502020204030204" pitchFamily="34" charset="0"/>
              </a:rPr>
              <a:t>low-resolution (</a:t>
            </a:r>
            <a:r>
              <a:rPr lang="en-GB" sz="2400" dirty="0" smtClean="0">
                <a:latin typeface="Calibri" panose="020F0502020204030204" pitchFamily="34" charset="0"/>
                <a:cs typeface="Calibri" panose="020F0502020204030204" pitchFamily="34" charset="0"/>
              </a:rPr>
              <a:t>LR) frames</a:t>
            </a:r>
            <a:r>
              <a:rPr lang="en-US" sz="2400" dirty="0" smtClean="0">
                <a:latin typeface="Calibri" panose="020F0502020204030204" pitchFamily="34" charset="0"/>
                <a:cs typeface="Calibri" panose="020F0502020204030204" pitchFamily="34" charset="0"/>
              </a:rPr>
              <a:t>, rather than </a:t>
            </a:r>
            <a:r>
              <a:rPr lang="en-GB" sz="2400" dirty="0" smtClean="0">
                <a:latin typeface="Calibri" panose="020F0502020204030204" pitchFamily="34" charset="0"/>
                <a:cs typeface="Calibri" panose="020F0502020204030204" pitchFamily="34" charset="0"/>
              </a:rPr>
              <a:t>synthesizing </a:t>
            </a:r>
            <a:r>
              <a:rPr lang="en-GB" sz="2400" dirty="0">
                <a:latin typeface="Calibri" panose="020F0502020204030204" pitchFamily="34" charset="0"/>
                <a:cs typeface="Calibri" panose="020F0502020204030204" pitchFamily="34" charset="0"/>
              </a:rPr>
              <a:t>the intermediate LR </a:t>
            </a:r>
            <a:r>
              <a:rPr lang="en-GB" sz="2400" dirty="0" smtClean="0">
                <a:latin typeface="Calibri" panose="020F0502020204030204" pitchFamily="34" charset="0"/>
                <a:cs typeface="Calibri" panose="020F0502020204030204" pitchFamily="34" charset="0"/>
              </a:rPr>
              <a:t>frames.</a:t>
            </a:r>
            <a:endParaRPr lang="en-GB" sz="2400" dirty="0">
              <a:latin typeface="Calibri" panose="020F0502020204030204" pitchFamily="34" charset="0"/>
              <a:cs typeface="Calibri" panose="020F0502020204030204" pitchFamily="34" charset="0"/>
            </a:endParaRPr>
          </a:p>
        </p:txBody>
      </p:sp>
      <p:pic>
        <p:nvPicPr>
          <p:cNvPr id="55" name="Picture 54"/>
          <p:cNvPicPr>
            <a:picLocks noChangeAspect="1"/>
          </p:cNvPicPr>
          <p:nvPr/>
        </p:nvPicPr>
        <p:blipFill>
          <a:blip r:embed="rId5"/>
          <a:stretch>
            <a:fillRect/>
          </a:stretch>
        </p:blipFill>
        <p:spPr>
          <a:xfrm>
            <a:off x="5712822" y="3736859"/>
            <a:ext cx="5479403" cy="2042013"/>
          </a:xfrm>
          <a:prstGeom prst="rect">
            <a:avLst/>
          </a:prstGeom>
        </p:spPr>
      </p:pic>
    </p:spTree>
  </p:cSld>
  <p:clrMapOvr>
    <a:masterClrMapping/>
  </p:clrMapOvr>
  <p:transition spd="slow" advClick="0" advTm="0">
    <p:push dir="u"/>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6" name="Picture 5"/>
          <p:cNvPicPr>
            <a:picLocks noChangeAspect="1"/>
          </p:cNvPicPr>
          <p:nvPr/>
        </p:nvPicPr>
        <p:blipFill>
          <a:blip r:embed="rId5"/>
          <a:stretch>
            <a:fillRect/>
          </a:stretch>
        </p:blipFill>
        <p:spPr>
          <a:xfrm>
            <a:off x="938595" y="1035453"/>
            <a:ext cx="10496784" cy="5312274"/>
          </a:xfrm>
          <a:prstGeom prst="rect">
            <a:avLst/>
          </a:prstGeom>
        </p:spPr>
      </p:pic>
    </p:spTree>
    <p:extLst>
      <p:ext uri="{BB962C8B-B14F-4D97-AF65-F5344CB8AC3E}">
        <p14:creationId xmlns:p14="http://schemas.microsoft.com/office/powerpoint/2010/main" val="2576514668"/>
      </p:ext>
    </p:extLst>
  </p:cSld>
  <p:clrMapOvr>
    <a:masterClrMapping/>
  </p:clrMapOvr>
  <p:transition spd="slow" advClick="0" advTm="0">
    <p:push di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Picture 2"/>
          <p:cNvPicPr>
            <a:picLocks noChangeAspect="1"/>
          </p:cNvPicPr>
          <p:nvPr/>
        </p:nvPicPr>
        <p:blipFill>
          <a:blip r:embed="rId5"/>
          <a:stretch>
            <a:fillRect/>
          </a:stretch>
        </p:blipFill>
        <p:spPr>
          <a:xfrm>
            <a:off x="954384" y="973375"/>
            <a:ext cx="10446658" cy="5321372"/>
          </a:xfrm>
          <a:prstGeom prst="rect">
            <a:avLst/>
          </a:prstGeom>
        </p:spPr>
      </p:pic>
    </p:spTree>
    <p:extLst>
      <p:ext uri="{BB962C8B-B14F-4D97-AF65-F5344CB8AC3E}">
        <p14:creationId xmlns:p14="http://schemas.microsoft.com/office/powerpoint/2010/main" val="2518686706"/>
      </p:ext>
    </p:extLst>
  </p:cSld>
  <p:clrMapOvr>
    <a:masterClrMapping/>
  </p:clrMapOvr>
  <p:transition spd="slow" advClick="0" advTm="0">
    <p:push dir="u"/>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9" name="Picture 8"/>
          <p:cNvPicPr>
            <a:picLocks noChangeAspect="1"/>
          </p:cNvPicPr>
          <p:nvPr/>
        </p:nvPicPr>
        <p:blipFill>
          <a:blip r:embed="rId5"/>
          <a:stretch>
            <a:fillRect/>
          </a:stretch>
        </p:blipFill>
        <p:spPr>
          <a:xfrm>
            <a:off x="734200" y="973374"/>
            <a:ext cx="10936944" cy="4834273"/>
          </a:xfrm>
          <a:prstGeom prst="rect">
            <a:avLst/>
          </a:prstGeom>
        </p:spPr>
      </p:pic>
    </p:spTree>
    <p:extLst>
      <p:ext uri="{BB962C8B-B14F-4D97-AF65-F5344CB8AC3E}">
        <p14:creationId xmlns:p14="http://schemas.microsoft.com/office/powerpoint/2010/main" val="1087027115"/>
      </p:ext>
    </p:extLst>
  </p:cSld>
  <p:clrMapOvr>
    <a:masterClrMapping/>
  </p:clrMapOvr>
  <p:transition spd="slow" advClick="0" advTm="0">
    <p:push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9" name="Picture 8"/>
          <p:cNvPicPr>
            <a:picLocks noChangeAspect="1"/>
          </p:cNvPicPr>
          <p:nvPr/>
        </p:nvPicPr>
        <p:blipFill>
          <a:blip r:embed="rId5"/>
          <a:stretch>
            <a:fillRect/>
          </a:stretch>
        </p:blipFill>
        <p:spPr>
          <a:xfrm>
            <a:off x="758538" y="973374"/>
            <a:ext cx="10912605" cy="4823515"/>
          </a:xfrm>
          <a:prstGeom prst="rect">
            <a:avLst/>
          </a:prstGeom>
        </p:spPr>
      </p:pic>
      <p:pic>
        <p:nvPicPr>
          <p:cNvPr id="3" name="Picture 2"/>
          <p:cNvPicPr>
            <a:picLocks noChangeAspect="1"/>
          </p:cNvPicPr>
          <p:nvPr/>
        </p:nvPicPr>
        <p:blipFill>
          <a:blip r:embed="rId6"/>
          <a:stretch>
            <a:fillRect/>
          </a:stretch>
        </p:blipFill>
        <p:spPr>
          <a:xfrm>
            <a:off x="3069680" y="1011217"/>
            <a:ext cx="7803773" cy="4785672"/>
          </a:xfrm>
          <a:prstGeom prst="rect">
            <a:avLst/>
          </a:prstGeom>
        </p:spPr>
      </p:pic>
      <p:sp>
        <p:nvSpPr>
          <p:cNvPr id="4" name="Rectangle 3"/>
          <p:cNvSpPr/>
          <p:nvPr/>
        </p:nvSpPr>
        <p:spPr>
          <a:xfrm>
            <a:off x="10873453" y="564645"/>
            <a:ext cx="1538344" cy="52322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20075721"/>
      </p:ext>
    </p:extLst>
  </p:cSld>
  <p:clrMapOvr>
    <a:masterClrMapping/>
  </p:clrMapOvr>
  <p:transition spd="slow" advClick="0" advTm="0">
    <p:push dir="u"/>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Picture 2"/>
          <p:cNvPicPr>
            <a:picLocks noChangeAspect="1"/>
          </p:cNvPicPr>
          <p:nvPr/>
        </p:nvPicPr>
        <p:blipFill>
          <a:blip r:embed="rId5"/>
          <a:stretch>
            <a:fillRect/>
          </a:stretch>
        </p:blipFill>
        <p:spPr>
          <a:xfrm>
            <a:off x="710711" y="1839389"/>
            <a:ext cx="10455166" cy="3453373"/>
          </a:xfrm>
          <a:prstGeom prst="rect">
            <a:avLst/>
          </a:prstGeom>
        </p:spPr>
      </p:pic>
    </p:spTree>
    <p:extLst>
      <p:ext uri="{BB962C8B-B14F-4D97-AF65-F5344CB8AC3E}">
        <p14:creationId xmlns:p14="http://schemas.microsoft.com/office/powerpoint/2010/main" val="3704965880"/>
      </p:ext>
    </p:extLst>
  </p:cSld>
  <p:clrMapOvr>
    <a:masterClrMapping/>
  </p:clrMapOvr>
  <p:transition spd="slow" advClick="0" advTm="0">
    <p:push dir="u"/>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6" name="Picture 5"/>
          <p:cNvPicPr>
            <a:picLocks noChangeAspect="1"/>
          </p:cNvPicPr>
          <p:nvPr/>
        </p:nvPicPr>
        <p:blipFill>
          <a:blip r:embed="rId5"/>
          <a:stretch>
            <a:fillRect/>
          </a:stretch>
        </p:blipFill>
        <p:spPr>
          <a:xfrm>
            <a:off x="2871787" y="814387"/>
            <a:ext cx="6448425" cy="5229225"/>
          </a:xfrm>
          <a:prstGeom prst="rect">
            <a:avLst/>
          </a:prstGeom>
        </p:spPr>
      </p:pic>
    </p:spTree>
    <p:extLst>
      <p:ext uri="{BB962C8B-B14F-4D97-AF65-F5344CB8AC3E}">
        <p14:creationId xmlns:p14="http://schemas.microsoft.com/office/powerpoint/2010/main" val="2899511989"/>
      </p:ext>
    </p:extLst>
  </p:cSld>
  <p:clrMapOvr>
    <a:masterClrMapping/>
  </p:clrMapOvr>
  <p:transition spd="slow" advClick="0" advTm="0">
    <p:push dir="u"/>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Picture 2"/>
          <p:cNvPicPr>
            <a:picLocks noChangeAspect="1"/>
          </p:cNvPicPr>
          <p:nvPr/>
        </p:nvPicPr>
        <p:blipFill>
          <a:blip r:embed="rId5"/>
          <a:stretch>
            <a:fillRect/>
          </a:stretch>
        </p:blipFill>
        <p:spPr>
          <a:xfrm>
            <a:off x="710711" y="1839389"/>
            <a:ext cx="10455166" cy="3453373"/>
          </a:xfrm>
          <a:prstGeom prst="rect">
            <a:avLst/>
          </a:prstGeom>
        </p:spPr>
      </p:pic>
    </p:spTree>
    <p:extLst>
      <p:ext uri="{BB962C8B-B14F-4D97-AF65-F5344CB8AC3E}">
        <p14:creationId xmlns:p14="http://schemas.microsoft.com/office/powerpoint/2010/main" val="2995732343"/>
      </p:ext>
    </p:extLst>
  </p:cSld>
  <p:clrMapOvr>
    <a:masterClrMapping/>
  </p:clrMapOvr>
  <p:transition spd="slow" advClick="0" advTm="0">
    <p:push dir="u"/>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4" name="Picture 3"/>
          <p:cNvPicPr>
            <a:picLocks noChangeAspect="1"/>
          </p:cNvPicPr>
          <p:nvPr/>
        </p:nvPicPr>
        <p:blipFill>
          <a:blip r:embed="rId5"/>
          <a:stretch>
            <a:fillRect/>
          </a:stretch>
        </p:blipFill>
        <p:spPr>
          <a:xfrm>
            <a:off x="553851" y="1822077"/>
            <a:ext cx="11638149" cy="3668909"/>
          </a:xfrm>
          <a:prstGeom prst="rect">
            <a:avLst/>
          </a:prstGeom>
        </p:spPr>
      </p:pic>
    </p:spTree>
    <p:extLst>
      <p:ext uri="{BB962C8B-B14F-4D97-AF65-F5344CB8AC3E}">
        <p14:creationId xmlns:p14="http://schemas.microsoft.com/office/powerpoint/2010/main" val="2311042757"/>
      </p:ext>
    </p:extLst>
  </p:cSld>
  <p:clrMapOvr>
    <a:masterClrMapping/>
  </p:clrMapOvr>
  <p:transition spd="slow" advClick="0" advTm="0">
    <p:push dir="u"/>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Picture 2"/>
          <p:cNvPicPr>
            <a:picLocks noChangeAspect="1"/>
          </p:cNvPicPr>
          <p:nvPr/>
        </p:nvPicPr>
        <p:blipFill>
          <a:blip r:embed="rId5"/>
          <a:stretch>
            <a:fillRect/>
          </a:stretch>
        </p:blipFill>
        <p:spPr>
          <a:xfrm>
            <a:off x="2161951" y="756289"/>
            <a:ext cx="8362950" cy="5286375"/>
          </a:xfrm>
          <a:prstGeom prst="rect">
            <a:avLst/>
          </a:prstGeom>
        </p:spPr>
      </p:pic>
    </p:spTree>
    <p:extLst>
      <p:ext uri="{BB962C8B-B14F-4D97-AF65-F5344CB8AC3E}">
        <p14:creationId xmlns:p14="http://schemas.microsoft.com/office/powerpoint/2010/main" val="1037726300"/>
      </p:ext>
    </p:extLst>
  </p:cSld>
  <p:clrMapOvr>
    <a:masterClrMapping/>
  </p:clrMapOvr>
  <p:transition spd="slow" advClick="0" advTm="0">
    <p:push dir="u"/>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5">
            <a:biLevel thresh="75000"/>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11" name="000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48072" y="1531361"/>
            <a:ext cx="11129044" cy="4451618"/>
          </a:xfrm>
          <a:prstGeom prst="rect">
            <a:avLst/>
          </a:prstGeom>
        </p:spPr>
      </p:pic>
      <p:sp>
        <p:nvSpPr>
          <p:cNvPr id="15" name="TextBox 3"/>
          <p:cNvSpPr txBox="1"/>
          <p:nvPr/>
        </p:nvSpPr>
        <p:spPr>
          <a:xfrm>
            <a:off x="863714" y="1000228"/>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V</a:t>
            </a:r>
            <a:r>
              <a:rPr lang="en-US" altLang="zh-CN" sz="2400" b="1" dirty="0" smtClean="0">
                <a:latin typeface="Calibri" panose="020F0502020204030204" pitchFamily="34" charset="0"/>
                <a:cs typeface="Calibri" panose="020F0502020204030204" pitchFamily="34" charset="0"/>
              </a:rPr>
              <a:t>id4</a:t>
            </a:r>
            <a:endParaRPr lang="en-GB" sz="24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7082922"/>
      </p:ext>
    </p:extLst>
  </p:cSld>
  <p:clrMapOvr>
    <a:masterClrMapping/>
  </p:clrMapOvr>
  <p:transition spd="slow" advClick="0" advTm="0">
    <p:push dir="u"/>
  </p:transition>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1"/>
                                        </p:tgtEl>
                                      </p:cBhvr>
                                    </p:cmd>
                                  </p:childTnLst>
                                </p:cTn>
                              </p:par>
                            </p:childTnLst>
                          </p:cTn>
                        </p:par>
                      </p:childTnLst>
                    </p:cTn>
                  </p:par>
                </p:childTnLst>
              </p:cTn>
              <p:nextCondLst>
                <p:cond evt="onClick" delay="0">
                  <p:tgtEl>
                    <p:spTgt spid="11"/>
                  </p:tgtEl>
                </p:cond>
              </p:nextCondLst>
            </p:seq>
            <p:video>
              <p:cMediaNode vol="80000">
                <p:cTn id="7" fill="hold" display="0">
                  <p:stCondLst>
                    <p:cond delay="indefinite"/>
                  </p:stCondLst>
                </p:cTn>
                <p:tgtEl>
                  <p:spTgt spid="11"/>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背景与相关工作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7" y="1096484"/>
            <a:ext cx="477691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 V</a:t>
            </a:r>
            <a:r>
              <a:rPr lang="en-GB" sz="2400" b="1" dirty="0" smtClean="0">
                <a:latin typeface="Calibri" panose="020F0502020204030204" pitchFamily="34" charset="0"/>
                <a:cs typeface="Calibri" panose="020F0502020204030204" pitchFamily="34" charset="0"/>
              </a:rPr>
              <a:t>ideo Frame </a:t>
            </a:r>
            <a:r>
              <a:rPr lang="en-GB" sz="2400" b="1" dirty="0">
                <a:latin typeface="Calibri" panose="020F0502020204030204" pitchFamily="34" charset="0"/>
                <a:cs typeface="Calibri" panose="020F0502020204030204" pitchFamily="34" charset="0"/>
              </a:rPr>
              <a:t>I</a:t>
            </a:r>
            <a:r>
              <a:rPr lang="en-GB" sz="2400" b="1" dirty="0" smtClean="0">
                <a:latin typeface="Calibri" panose="020F0502020204030204" pitchFamily="34" charset="0"/>
                <a:cs typeface="Calibri" panose="020F0502020204030204" pitchFamily="34" charset="0"/>
              </a:rPr>
              <a:t>nterpolation (VFI)</a:t>
            </a:r>
            <a:endParaRPr lang="en-GB" sz="2400" b="1" dirty="0">
              <a:latin typeface="Calibri" panose="020F0502020204030204" pitchFamily="34" charset="0"/>
              <a:cs typeface="Calibri" panose="020F0502020204030204" pitchFamily="34" charset="0"/>
            </a:endParaRPr>
          </a:p>
        </p:txBody>
      </p:sp>
      <p:sp>
        <p:nvSpPr>
          <p:cNvPr id="53" name="TextBox 52"/>
          <p:cNvSpPr txBox="1"/>
          <p:nvPr/>
        </p:nvSpPr>
        <p:spPr>
          <a:xfrm>
            <a:off x="1004215" y="1724804"/>
            <a:ext cx="7817565"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Working on VFI:</a:t>
            </a: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Directly with an encoder-decoder CNN</a:t>
            </a:r>
            <a:r>
              <a:rPr lang="en-GB" sz="2400" baseline="30000" dirty="0">
                <a:latin typeface="Calibri" panose="020F0502020204030204" pitchFamily="34" charset="0"/>
                <a:cs typeface="Calibri" panose="020F0502020204030204" pitchFamily="34" charset="0"/>
              </a:rPr>
              <a:t>[1]</a:t>
            </a:r>
            <a:endParaRPr lang="en-GB"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Learn a spatially adaptive convolution kernel </a:t>
            </a:r>
            <a:r>
              <a:rPr lang="en-GB" sz="2400" baseline="30000" dirty="0">
                <a:latin typeface="Calibri" panose="020F0502020204030204" pitchFamily="34" charset="0"/>
                <a:cs typeface="Calibri" panose="020F0502020204030204" pitchFamily="34" charset="0"/>
              </a:rPr>
              <a:t>[2]</a:t>
            </a:r>
            <a:endParaRPr lang="en-GB"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Flow-based video interpolation approaches</a:t>
            </a:r>
            <a:r>
              <a:rPr lang="en-GB" sz="2400" baseline="30000" dirty="0">
                <a:latin typeface="Calibri" panose="020F0502020204030204" pitchFamily="34" charset="0"/>
                <a:cs typeface="Calibri" panose="020F0502020204030204" pitchFamily="34" charset="0"/>
              </a:rPr>
              <a:t>[3,4,5,6]</a:t>
            </a:r>
            <a:endParaRPr lang="en-GB" sz="2400" dirty="0">
              <a:latin typeface="Calibri" panose="020F0502020204030204" pitchFamily="34" charset="0"/>
              <a:cs typeface="Calibri" panose="020F0502020204030204" pitchFamily="34" charset="0"/>
            </a:endParaRPr>
          </a:p>
        </p:txBody>
      </p:sp>
      <p:sp>
        <p:nvSpPr>
          <p:cNvPr id="13" name="TextBox 12"/>
          <p:cNvSpPr txBox="1"/>
          <p:nvPr/>
        </p:nvSpPr>
        <p:spPr>
          <a:xfrm>
            <a:off x="1041670" y="3961478"/>
            <a:ext cx="10303737" cy="2246769"/>
          </a:xfrm>
          <a:prstGeom prst="rect">
            <a:avLst/>
          </a:prstGeom>
          <a:noFill/>
        </p:spPr>
        <p:txBody>
          <a:bodyPr wrap="square" rtlCol="0">
            <a:spAutoFit/>
          </a:bodyPr>
          <a:lstStyle/>
          <a:p>
            <a:r>
              <a:rPr lang="en-US" sz="1400" baseline="30000" dirty="0" smtClean="0">
                <a:solidFill>
                  <a:schemeClr val="bg1">
                    <a:lumMod val="50000"/>
                  </a:schemeClr>
                </a:solidFill>
                <a:latin typeface="Calibri" panose="020F0502020204030204" pitchFamily="34" charset="0"/>
                <a:cs typeface="Calibri" panose="020F0502020204030204" pitchFamily="34" charset="0"/>
              </a:rPr>
              <a:t>[1</a:t>
            </a:r>
            <a:r>
              <a:rPr lang="en-GB" sz="1400" baseline="300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Gucan</a:t>
            </a:r>
            <a:r>
              <a:rPr lang="en-GB" sz="1400" dirty="0">
                <a:solidFill>
                  <a:schemeClr val="bg1">
                    <a:lumMod val="50000"/>
                  </a:schemeClr>
                </a:solidFill>
                <a:latin typeface="Calibri" panose="020F0502020204030204" pitchFamily="34" charset="0"/>
                <a:cs typeface="Calibri" panose="020F0502020204030204" pitchFamily="34" charset="0"/>
              </a:rPr>
              <a:t> Long, Laurent </a:t>
            </a:r>
            <a:r>
              <a:rPr lang="en-GB" sz="1400" dirty="0" err="1">
                <a:solidFill>
                  <a:schemeClr val="bg1">
                    <a:lumMod val="50000"/>
                  </a:schemeClr>
                </a:solidFill>
                <a:latin typeface="Calibri" panose="020F0502020204030204" pitchFamily="34" charset="0"/>
                <a:cs typeface="Calibri" panose="020F0502020204030204" pitchFamily="34" charset="0"/>
              </a:rPr>
              <a:t>Kneip</a:t>
            </a:r>
            <a:r>
              <a:rPr lang="en-GB" sz="1400" dirty="0">
                <a:solidFill>
                  <a:schemeClr val="bg1">
                    <a:lumMod val="50000"/>
                  </a:schemeClr>
                </a:solidFill>
                <a:latin typeface="Calibri" panose="020F0502020204030204" pitchFamily="34" charset="0"/>
                <a:cs typeface="Calibri" panose="020F0502020204030204" pitchFamily="34" charset="0"/>
              </a:rPr>
              <a:t>, Jose M Alvarez, </a:t>
            </a:r>
            <a:r>
              <a:rPr lang="en-GB" sz="1400" dirty="0" err="1">
                <a:solidFill>
                  <a:schemeClr val="bg1">
                    <a:lumMod val="50000"/>
                  </a:schemeClr>
                </a:solidFill>
                <a:latin typeface="Calibri" panose="020F0502020204030204" pitchFamily="34" charset="0"/>
                <a:cs typeface="Calibri" panose="020F0502020204030204" pitchFamily="34" charset="0"/>
              </a:rPr>
              <a:t>Hongdong</a:t>
            </a:r>
            <a:r>
              <a:rPr lang="en-GB" sz="1400" dirty="0">
                <a:solidFill>
                  <a:schemeClr val="bg1">
                    <a:lumMod val="50000"/>
                  </a:schemeClr>
                </a:solidFill>
                <a:latin typeface="Calibri" panose="020F0502020204030204" pitchFamily="34" charset="0"/>
                <a:cs typeface="Calibri" panose="020F0502020204030204" pitchFamily="34" charset="0"/>
              </a:rPr>
              <a:t> Li, </a:t>
            </a:r>
            <a:r>
              <a:rPr lang="en-GB" sz="1400" dirty="0" err="1" smtClean="0">
                <a:solidFill>
                  <a:schemeClr val="bg1">
                    <a:lumMod val="50000"/>
                  </a:schemeClr>
                </a:solidFill>
                <a:latin typeface="Calibri" panose="020F0502020204030204" pitchFamily="34" charset="0"/>
                <a:cs typeface="Calibri" panose="020F0502020204030204" pitchFamily="34" charset="0"/>
              </a:rPr>
              <a:t>Xiaohu</a:t>
            </a:r>
            <a:r>
              <a:rPr lang="en-GB" sz="1400" dirty="0" smtClean="0">
                <a:solidFill>
                  <a:schemeClr val="bg1">
                    <a:lumMod val="50000"/>
                  </a:schemeClr>
                </a:solidFill>
                <a:latin typeface="Calibri" panose="020F0502020204030204" pitchFamily="34" charset="0"/>
                <a:cs typeface="Calibri" panose="020F0502020204030204" pitchFamily="34" charset="0"/>
              </a:rPr>
              <a:t> Zhang</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and Qi </a:t>
            </a:r>
            <a:r>
              <a:rPr lang="en-GB" sz="1400" dirty="0" err="1" smtClean="0">
                <a:solidFill>
                  <a:schemeClr val="bg1">
                    <a:lumMod val="50000"/>
                  </a:schemeClr>
                </a:solidFill>
                <a:latin typeface="Calibri" panose="020F0502020204030204" pitchFamily="34" charset="0"/>
                <a:cs typeface="Calibri" panose="020F0502020204030204" pitchFamily="34" charset="0"/>
              </a:rPr>
              <a:t>fengYu</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Learning image matching by </a:t>
            </a:r>
            <a:r>
              <a:rPr lang="en-GB" sz="1400" dirty="0">
                <a:solidFill>
                  <a:schemeClr val="bg1">
                    <a:lumMod val="50000"/>
                  </a:schemeClr>
                </a:solidFill>
                <a:latin typeface="Calibri" panose="020F0502020204030204" pitchFamily="34" charset="0"/>
                <a:cs typeface="Calibri" panose="020F0502020204030204" pitchFamily="34" charset="0"/>
              </a:rPr>
              <a:t>simply watching video</a:t>
            </a:r>
            <a:r>
              <a:rPr lang="en-GB" sz="1400" dirty="0" smtClean="0">
                <a:solidFill>
                  <a:schemeClr val="bg1">
                    <a:lumMod val="50000"/>
                  </a:schemeClr>
                </a:solidFill>
                <a:latin typeface="Calibri" panose="020F0502020204030204" pitchFamily="34" charset="0"/>
                <a:cs typeface="Calibri" panose="020F0502020204030204" pitchFamily="34" charset="0"/>
              </a:rPr>
              <a:t>. ECCV 2016</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a:t>
            </a:r>
            <a:r>
              <a:rPr lang="en-US" sz="1400" baseline="30000" dirty="0">
                <a:solidFill>
                  <a:schemeClr val="bg1">
                    <a:lumMod val="50000"/>
                  </a:schemeClr>
                </a:solidFill>
                <a:latin typeface="Calibri" panose="020F0502020204030204" pitchFamily="34" charset="0"/>
                <a:cs typeface="Calibri" panose="020F0502020204030204" pitchFamily="34" charset="0"/>
              </a:rPr>
              <a:t>2</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Simon </a:t>
            </a:r>
            <a:r>
              <a:rPr lang="en-GB" sz="1400" dirty="0" err="1" smtClean="0">
                <a:solidFill>
                  <a:schemeClr val="bg1">
                    <a:lumMod val="50000"/>
                  </a:schemeClr>
                </a:solidFill>
                <a:latin typeface="Calibri" panose="020F0502020204030204" pitchFamily="34" charset="0"/>
                <a:cs typeface="Calibri" panose="020F0502020204030204" pitchFamily="34" charset="0"/>
              </a:rPr>
              <a:t>Niklaus</a:t>
            </a:r>
            <a:r>
              <a:rPr lang="en-GB" sz="1400" dirty="0" smtClean="0">
                <a:solidFill>
                  <a:schemeClr val="bg1">
                    <a:lumMod val="50000"/>
                  </a:schemeClr>
                </a:solidFill>
                <a:latin typeface="Calibri" panose="020F0502020204030204" pitchFamily="34" charset="0"/>
                <a:cs typeface="Calibri" panose="020F0502020204030204" pitchFamily="34" charset="0"/>
              </a:rPr>
              <a:t>, Long Mai, and Feng Liu. Video frame interpolation via adaptive convolution. CVPR 2017</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[3</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Huaizu</a:t>
            </a:r>
            <a:r>
              <a:rPr lang="en-GB" sz="1400" dirty="0">
                <a:solidFill>
                  <a:schemeClr val="bg1">
                    <a:lumMod val="50000"/>
                  </a:schemeClr>
                </a:solidFill>
                <a:latin typeface="Calibri" panose="020F0502020204030204" pitchFamily="34" charset="0"/>
                <a:cs typeface="Calibri" panose="020F0502020204030204" pitchFamily="34" charset="0"/>
              </a:rPr>
              <a:t> Jiang, </a:t>
            </a:r>
            <a:r>
              <a:rPr lang="en-GB" sz="1400" dirty="0" err="1">
                <a:solidFill>
                  <a:schemeClr val="bg1">
                    <a:lumMod val="50000"/>
                  </a:schemeClr>
                </a:solidFill>
                <a:latin typeface="Calibri" panose="020F0502020204030204" pitchFamily="34" charset="0"/>
                <a:cs typeface="Calibri" panose="020F0502020204030204" pitchFamily="34" charset="0"/>
              </a:rPr>
              <a:t>Deqing</a:t>
            </a:r>
            <a:r>
              <a:rPr lang="en-GB" sz="1400" dirty="0">
                <a:solidFill>
                  <a:schemeClr val="bg1">
                    <a:lumMod val="50000"/>
                  </a:schemeClr>
                </a:solidFill>
                <a:latin typeface="Calibri" panose="020F0502020204030204" pitchFamily="34" charset="0"/>
                <a:cs typeface="Calibri" panose="020F0502020204030204" pitchFamily="34" charset="0"/>
              </a:rPr>
              <a:t> Sun, Varun </a:t>
            </a:r>
            <a:r>
              <a:rPr lang="en-GB" sz="1400" dirty="0" err="1">
                <a:solidFill>
                  <a:schemeClr val="bg1">
                    <a:lumMod val="50000"/>
                  </a:schemeClr>
                </a:solidFill>
                <a:latin typeface="Calibri" panose="020F0502020204030204" pitchFamily="34" charset="0"/>
                <a:cs typeface="Calibri" panose="020F0502020204030204" pitchFamily="34" charset="0"/>
              </a:rPr>
              <a:t>Jampani</a:t>
            </a:r>
            <a:r>
              <a:rPr lang="en-GB" sz="1400" dirty="0">
                <a:solidFill>
                  <a:schemeClr val="bg1">
                    <a:lumMod val="50000"/>
                  </a:schemeClr>
                </a:solidFill>
                <a:latin typeface="Calibri" panose="020F0502020204030204" pitchFamily="34" charset="0"/>
                <a:cs typeface="Calibri" panose="020F0502020204030204" pitchFamily="34" charset="0"/>
              </a:rPr>
              <a:t>, Ming-</a:t>
            </a:r>
            <a:r>
              <a:rPr lang="en-GB" sz="1400" dirty="0" err="1">
                <a:solidFill>
                  <a:schemeClr val="bg1">
                    <a:lumMod val="50000"/>
                  </a:schemeClr>
                </a:solidFill>
                <a:latin typeface="Calibri" panose="020F0502020204030204" pitchFamily="34" charset="0"/>
                <a:cs typeface="Calibri" panose="020F0502020204030204" pitchFamily="34" charset="0"/>
              </a:rPr>
              <a:t>Hsuan</a:t>
            </a:r>
            <a:r>
              <a:rPr lang="en-GB" sz="1400" dirty="0">
                <a:solidFill>
                  <a:schemeClr val="bg1">
                    <a:lumMod val="50000"/>
                  </a:schemeClr>
                </a:solidFill>
                <a:latin typeface="Calibri" panose="020F0502020204030204" pitchFamily="34" charset="0"/>
                <a:cs typeface="Calibri" panose="020F0502020204030204" pitchFamily="34" charset="0"/>
              </a:rPr>
              <a:t> Yang, Erik Learned-Miller, and Jan </a:t>
            </a:r>
            <a:r>
              <a:rPr lang="en-GB" sz="1400" dirty="0" err="1">
                <a:solidFill>
                  <a:schemeClr val="bg1">
                    <a:lumMod val="50000"/>
                  </a:schemeClr>
                </a:solidFill>
                <a:latin typeface="Calibri" panose="020F0502020204030204" pitchFamily="34" charset="0"/>
                <a:cs typeface="Calibri" panose="020F0502020204030204" pitchFamily="34" charset="0"/>
              </a:rPr>
              <a:t>Kautz</a:t>
            </a:r>
            <a:r>
              <a:rPr lang="en-GB" sz="1400" dirty="0">
                <a:solidFill>
                  <a:schemeClr val="bg1">
                    <a:lumMod val="50000"/>
                  </a:schemeClr>
                </a:solidFill>
                <a:latin typeface="Calibri" panose="020F0502020204030204" pitchFamily="34" charset="0"/>
                <a:cs typeface="Calibri" panose="020F0502020204030204" pitchFamily="34" charset="0"/>
              </a:rPr>
              <a:t>. Super </a:t>
            </a:r>
            <a:r>
              <a:rPr lang="en-GB" sz="1400" dirty="0" err="1">
                <a:solidFill>
                  <a:schemeClr val="bg1">
                    <a:lumMod val="50000"/>
                  </a:schemeClr>
                </a:solidFill>
                <a:latin typeface="Calibri" panose="020F0502020204030204" pitchFamily="34" charset="0"/>
                <a:cs typeface="Calibri" panose="020F0502020204030204" pitchFamily="34" charset="0"/>
              </a:rPr>
              <a:t>slomo</a:t>
            </a:r>
            <a:r>
              <a:rPr lang="en-GB" sz="1400" dirty="0">
                <a:solidFill>
                  <a:schemeClr val="bg1">
                    <a:lumMod val="50000"/>
                  </a:schemeClr>
                </a:solidFill>
                <a:latin typeface="Calibri" panose="020F0502020204030204" pitchFamily="34" charset="0"/>
                <a:cs typeface="Calibri" panose="020F0502020204030204" pitchFamily="34" charset="0"/>
              </a:rPr>
              <a:t>: High quality estimation of multiple intermediate frames for video interpolation. </a:t>
            </a:r>
            <a:r>
              <a:rPr lang="en-GB" sz="1400" dirty="0" smtClean="0">
                <a:solidFill>
                  <a:schemeClr val="bg1">
                    <a:lumMod val="50000"/>
                  </a:schemeClr>
                </a:solidFill>
                <a:latin typeface="Calibri" panose="020F0502020204030204" pitchFamily="34" charset="0"/>
                <a:cs typeface="Calibri" panose="020F0502020204030204" pitchFamily="34" charset="0"/>
              </a:rPr>
              <a:t>CVPR 2018</a:t>
            </a:r>
            <a:endParaRPr lang="en-US" sz="1400" dirty="0">
              <a:solidFill>
                <a:schemeClr val="bg1">
                  <a:lumMod val="50000"/>
                </a:schemeClr>
              </a:solidFill>
              <a:latin typeface="Calibri" panose="020F0502020204030204" pitchFamily="34" charset="0"/>
              <a:cs typeface="Calibri" panose="020F0502020204030204" pitchFamily="34" charset="0"/>
            </a:endParaRP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[4</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Ziwei</a:t>
            </a:r>
            <a:r>
              <a:rPr lang="en-GB" sz="1400" dirty="0">
                <a:solidFill>
                  <a:schemeClr val="bg1">
                    <a:lumMod val="50000"/>
                  </a:schemeClr>
                </a:solidFill>
                <a:latin typeface="Calibri" panose="020F0502020204030204" pitchFamily="34" charset="0"/>
                <a:cs typeface="Calibri" panose="020F0502020204030204" pitchFamily="34" charset="0"/>
              </a:rPr>
              <a:t> Liu, Raymond A </a:t>
            </a:r>
            <a:r>
              <a:rPr lang="en-GB" sz="1400" dirty="0" err="1">
                <a:solidFill>
                  <a:schemeClr val="bg1">
                    <a:lumMod val="50000"/>
                  </a:schemeClr>
                </a:solidFill>
                <a:latin typeface="Calibri" panose="020F0502020204030204" pitchFamily="34" charset="0"/>
                <a:cs typeface="Calibri" panose="020F0502020204030204" pitchFamily="34" charset="0"/>
              </a:rPr>
              <a:t>Yeh</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Xiaoou</a:t>
            </a:r>
            <a:r>
              <a:rPr lang="en-GB" sz="1400" dirty="0">
                <a:solidFill>
                  <a:schemeClr val="bg1">
                    <a:lumMod val="50000"/>
                  </a:schemeClr>
                </a:solidFill>
                <a:latin typeface="Calibri" panose="020F0502020204030204" pitchFamily="34" charset="0"/>
                <a:cs typeface="Calibri" panose="020F0502020204030204" pitchFamily="34" charset="0"/>
              </a:rPr>
              <a:t> Tang, </a:t>
            </a:r>
            <a:r>
              <a:rPr lang="en-GB" sz="1400" dirty="0" err="1">
                <a:solidFill>
                  <a:schemeClr val="bg1">
                    <a:lumMod val="50000"/>
                  </a:schemeClr>
                </a:solidFill>
                <a:latin typeface="Calibri" panose="020F0502020204030204" pitchFamily="34" charset="0"/>
                <a:cs typeface="Calibri" panose="020F0502020204030204" pitchFamily="34" charset="0"/>
              </a:rPr>
              <a:t>Yiming</a:t>
            </a:r>
            <a:r>
              <a:rPr lang="en-GB" sz="1400" dirty="0">
                <a:solidFill>
                  <a:schemeClr val="bg1">
                    <a:lumMod val="50000"/>
                  </a:schemeClr>
                </a:solidFill>
                <a:latin typeface="Calibri" panose="020F0502020204030204" pitchFamily="34" charset="0"/>
                <a:cs typeface="Calibri" panose="020F0502020204030204" pitchFamily="34" charset="0"/>
              </a:rPr>
              <a:t> Liu, and </a:t>
            </a:r>
            <a:r>
              <a:rPr lang="en-GB" sz="1400" dirty="0" err="1">
                <a:solidFill>
                  <a:schemeClr val="bg1">
                    <a:lumMod val="50000"/>
                  </a:schemeClr>
                </a:solidFill>
                <a:latin typeface="Calibri" panose="020F0502020204030204" pitchFamily="34" charset="0"/>
                <a:cs typeface="Calibri" panose="020F0502020204030204" pitchFamily="34" charset="0"/>
              </a:rPr>
              <a:t>Aseem</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Agarwala</a:t>
            </a:r>
            <a:r>
              <a:rPr lang="en-GB" sz="1400" dirty="0">
                <a:solidFill>
                  <a:schemeClr val="bg1">
                    <a:lumMod val="50000"/>
                  </a:schemeClr>
                </a:solidFill>
                <a:latin typeface="Calibri" panose="020F0502020204030204" pitchFamily="34" charset="0"/>
                <a:cs typeface="Calibri" panose="020F0502020204030204" pitchFamily="34" charset="0"/>
              </a:rPr>
              <a:t>. Video frame synthesis using deep voxel ﬂow</a:t>
            </a:r>
            <a:r>
              <a:rPr lang="en-GB" sz="1400" dirty="0" smtClean="0">
                <a:solidFill>
                  <a:schemeClr val="bg1">
                    <a:lumMod val="50000"/>
                  </a:schemeClr>
                </a:solidFill>
                <a:latin typeface="Calibri" panose="020F0502020204030204" pitchFamily="34" charset="0"/>
                <a:cs typeface="Calibri" panose="020F0502020204030204" pitchFamily="34" charset="0"/>
              </a:rPr>
              <a:t>. ICCV 2017</a:t>
            </a:r>
            <a:endParaRPr lang="en-GB" sz="1400" dirty="0">
              <a:solidFill>
                <a:schemeClr val="bg1">
                  <a:lumMod val="50000"/>
                </a:schemeClr>
              </a:solidFill>
              <a:latin typeface="Calibri" panose="020F0502020204030204" pitchFamily="34" charset="0"/>
              <a:cs typeface="Calibri" panose="020F0502020204030204" pitchFamily="34" charset="0"/>
            </a:endParaRP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[5</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Wenbo</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Bao</a:t>
            </a:r>
            <a:r>
              <a:rPr lang="en-GB" sz="1400" dirty="0">
                <a:solidFill>
                  <a:schemeClr val="bg1">
                    <a:lumMod val="50000"/>
                  </a:schemeClr>
                </a:solidFill>
                <a:latin typeface="Calibri" panose="020F0502020204030204" pitchFamily="34" charset="0"/>
                <a:cs typeface="Calibri" panose="020F0502020204030204" pitchFamily="34" charset="0"/>
              </a:rPr>
              <a:t>, Wei-Sheng Lai, Chao Ma, </a:t>
            </a:r>
            <a:r>
              <a:rPr lang="en-GB" sz="1400" dirty="0" err="1">
                <a:solidFill>
                  <a:schemeClr val="bg1">
                    <a:lumMod val="50000"/>
                  </a:schemeClr>
                </a:solidFill>
                <a:latin typeface="Calibri" panose="020F0502020204030204" pitchFamily="34" charset="0"/>
                <a:cs typeface="Calibri" panose="020F0502020204030204" pitchFamily="34" charset="0"/>
              </a:rPr>
              <a:t>Xiaoyun</a:t>
            </a:r>
            <a:r>
              <a:rPr lang="en-GB" sz="1400" dirty="0">
                <a:solidFill>
                  <a:schemeClr val="bg1">
                    <a:lumMod val="50000"/>
                  </a:schemeClr>
                </a:solidFill>
                <a:latin typeface="Calibri" panose="020F0502020204030204" pitchFamily="34" charset="0"/>
                <a:cs typeface="Calibri" panose="020F0502020204030204" pitchFamily="34" charset="0"/>
              </a:rPr>
              <a:t> Zhang, </a:t>
            </a:r>
            <a:r>
              <a:rPr lang="en-GB" sz="1400" dirty="0" err="1">
                <a:solidFill>
                  <a:schemeClr val="bg1">
                    <a:lumMod val="50000"/>
                  </a:schemeClr>
                </a:solidFill>
                <a:latin typeface="Calibri" panose="020F0502020204030204" pitchFamily="34" charset="0"/>
                <a:cs typeface="Calibri" panose="020F0502020204030204" pitchFamily="34" charset="0"/>
              </a:rPr>
              <a:t>Zhiyong</a:t>
            </a:r>
            <a:r>
              <a:rPr lang="en-GB" sz="1400" dirty="0">
                <a:solidFill>
                  <a:schemeClr val="bg1">
                    <a:lumMod val="50000"/>
                  </a:schemeClr>
                </a:solidFill>
                <a:latin typeface="Calibri" panose="020F0502020204030204" pitchFamily="34" charset="0"/>
                <a:cs typeface="Calibri" panose="020F0502020204030204" pitchFamily="34" charset="0"/>
              </a:rPr>
              <a:t> Gao, and Ming-</a:t>
            </a:r>
            <a:r>
              <a:rPr lang="en-GB" sz="1400" dirty="0" err="1">
                <a:solidFill>
                  <a:schemeClr val="bg1">
                    <a:lumMod val="50000"/>
                  </a:schemeClr>
                </a:solidFill>
                <a:latin typeface="Calibri" panose="020F0502020204030204" pitchFamily="34" charset="0"/>
                <a:cs typeface="Calibri" panose="020F0502020204030204" pitchFamily="34" charset="0"/>
              </a:rPr>
              <a:t>Hsuan</a:t>
            </a:r>
            <a:r>
              <a:rPr lang="en-GB" sz="1400" dirty="0">
                <a:solidFill>
                  <a:schemeClr val="bg1">
                    <a:lumMod val="50000"/>
                  </a:schemeClr>
                </a:solidFill>
                <a:latin typeface="Calibri" panose="020F0502020204030204" pitchFamily="34" charset="0"/>
                <a:cs typeface="Calibri" panose="020F0502020204030204" pitchFamily="34" charset="0"/>
              </a:rPr>
              <a:t> Yang. Depth-aware video frame interpolation. </a:t>
            </a:r>
            <a:r>
              <a:rPr lang="en-GB" sz="1400" dirty="0" smtClean="0">
                <a:solidFill>
                  <a:schemeClr val="bg1">
                    <a:lumMod val="50000"/>
                  </a:schemeClr>
                </a:solidFill>
                <a:latin typeface="Calibri" panose="020F0502020204030204" pitchFamily="34" charset="0"/>
                <a:cs typeface="Calibri" panose="020F0502020204030204" pitchFamily="34" charset="0"/>
              </a:rPr>
              <a:t> CVPR 2019</a:t>
            </a:r>
            <a:endParaRPr lang="en-GB" sz="1400" dirty="0">
              <a:solidFill>
                <a:schemeClr val="bg1">
                  <a:lumMod val="50000"/>
                </a:schemeClr>
              </a:solidFill>
              <a:latin typeface="Calibri" panose="020F0502020204030204" pitchFamily="34" charset="0"/>
              <a:cs typeface="Calibri" panose="020F0502020204030204" pitchFamily="34" charset="0"/>
            </a:endParaRP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[6</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Wenbo</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Bao</a:t>
            </a:r>
            <a:r>
              <a:rPr lang="en-GB" sz="1400" dirty="0">
                <a:solidFill>
                  <a:schemeClr val="bg1">
                    <a:lumMod val="50000"/>
                  </a:schemeClr>
                </a:solidFill>
                <a:latin typeface="Calibri" panose="020F0502020204030204" pitchFamily="34" charset="0"/>
                <a:cs typeface="Calibri" panose="020F0502020204030204" pitchFamily="34" charset="0"/>
              </a:rPr>
              <a:t>, Wei-Sheng Lai, </a:t>
            </a:r>
            <a:r>
              <a:rPr lang="en-GB" sz="1400" dirty="0" err="1">
                <a:solidFill>
                  <a:schemeClr val="bg1">
                    <a:lumMod val="50000"/>
                  </a:schemeClr>
                </a:solidFill>
                <a:latin typeface="Calibri" panose="020F0502020204030204" pitchFamily="34" charset="0"/>
                <a:cs typeface="Calibri" panose="020F0502020204030204" pitchFamily="34" charset="0"/>
              </a:rPr>
              <a:t>Xiaoyun</a:t>
            </a:r>
            <a:r>
              <a:rPr lang="en-GB" sz="1400" dirty="0">
                <a:solidFill>
                  <a:schemeClr val="bg1">
                    <a:lumMod val="50000"/>
                  </a:schemeClr>
                </a:solidFill>
                <a:latin typeface="Calibri" panose="020F0502020204030204" pitchFamily="34" charset="0"/>
                <a:cs typeface="Calibri" panose="020F0502020204030204" pitchFamily="34" charset="0"/>
              </a:rPr>
              <a:t> Zhang, </a:t>
            </a:r>
            <a:r>
              <a:rPr lang="en-GB" sz="1400" dirty="0" err="1">
                <a:solidFill>
                  <a:schemeClr val="bg1">
                    <a:lumMod val="50000"/>
                  </a:schemeClr>
                </a:solidFill>
                <a:latin typeface="Calibri" panose="020F0502020204030204" pitchFamily="34" charset="0"/>
                <a:cs typeface="Calibri" panose="020F0502020204030204" pitchFamily="34" charset="0"/>
              </a:rPr>
              <a:t>Zhiyong</a:t>
            </a:r>
            <a:r>
              <a:rPr lang="en-GB" sz="1400" dirty="0">
                <a:solidFill>
                  <a:schemeClr val="bg1">
                    <a:lumMod val="50000"/>
                  </a:schemeClr>
                </a:solidFill>
                <a:latin typeface="Calibri" panose="020F0502020204030204" pitchFamily="34" charset="0"/>
                <a:cs typeface="Calibri" panose="020F0502020204030204" pitchFamily="34" charset="0"/>
              </a:rPr>
              <a:t> Gao, and Ming-</a:t>
            </a:r>
            <a:r>
              <a:rPr lang="en-GB" sz="1400" dirty="0" err="1">
                <a:solidFill>
                  <a:schemeClr val="bg1">
                    <a:lumMod val="50000"/>
                  </a:schemeClr>
                </a:solidFill>
                <a:latin typeface="Calibri" panose="020F0502020204030204" pitchFamily="34" charset="0"/>
                <a:cs typeface="Calibri" panose="020F0502020204030204" pitchFamily="34" charset="0"/>
              </a:rPr>
              <a:t>Hsuan</a:t>
            </a:r>
            <a:r>
              <a:rPr lang="en-GB" sz="1400" dirty="0">
                <a:solidFill>
                  <a:schemeClr val="bg1">
                    <a:lumMod val="50000"/>
                  </a:schemeClr>
                </a:solidFill>
                <a:latin typeface="Calibri" panose="020F0502020204030204" pitchFamily="34" charset="0"/>
                <a:cs typeface="Calibri" panose="020F0502020204030204" pitchFamily="34" charset="0"/>
              </a:rPr>
              <a:t> Yang. </a:t>
            </a:r>
            <a:r>
              <a:rPr lang="en-GB" sz="1400" dirty="0" err="1">
                <a:solidFill>
                  <a:schemeClr val="bg1">
                    <a:lumMod val="50000"/>
                  </a:schemeClr>
                </a:solidFill>
                <a:latin typeface="Calibri" panose="020F0502020204030204" pitchFamily="34" charset="0"/>
                <a:cs typeface="Calibri" panose="020F0502020204030204" pitchFamily="34" charset="0"/>
              </a:rPr>
              <a:t>Memc</a:t>
            </a:r>
            <a:r>
              <a:rPr lang="en-GB" sz="1400" dirty="0">
                <a:solidFill>
                  <a:schemeClr val="bg1">
                    <a:lumMod val="50000"/>
                  </a:schemeClr>
                </a:solidFill>
                <a:latin typeface="Calibri" panose="020F0502020204030204" pitchFamily="34" charset="0"/>
                <a:cs typeface="Calibri" panose="020F0502020204030204" pitchFamily="34" charset="0"/>
              </a:rPr>
              <a:t>-net: Motion estimation and motion compensation driven neural network for video interpolation and enhancement</a:t>
            </a:r>
            <a:r>
              <a:rPr lang="en-GB" sz="1400" dirty="0" smtClean="0">
                <a:solidFill>
                  <a:schemeClr val="bg1">
                    <a:lumMod val="50000"/>
                  </a:schemeClr>
                </a:solidFill>
                <a:latin typeface="Calibri" panose="020F0502020204030204" pitchFamily="34" charset="0"/>
                <a:cs typeface="Calibri" panose="020F0502020204030204" pitchFamily="34" charset="0"/>
              </a:rPr>
              <a:t>. TPAMI 2019</a:t>
            </a:r>
            <a:endParaRPr lang="en-GB" sz="1400" dirty="0">
              <a:solidFill>
                <a:schemeClr val="bg1">
                  <a:lumMod val="50000"/>
                </a:schemeClr>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5"/>
          <a:stretch>
            <a:fillRect/>
          </a:stretch>
        </p:blipFill>
        <p:spPr>
          <a:xfrm>
            <a:off x="8033062" y="-6277"/>
            <a:ext cx="3448595" cy="4012911"/>
          </a:xfrm>
          <a:prstGeom prst="rect">
            <a:avLst/>
          </a:prstGeom>
        </p:spPr>
      </p:pic>
    </p:spTree>
    <p:extLst>
      <p:ext uri="{BB962C8B-B14F-4D97-AF65-F5344CB8AC3E}">
        <p14:creationId xmlns:p14="http://schemas.microsoft.com/office/powerpoint/2010/main" val="997560710"/>
      </p:ext>
    </p:extLst>
  </p:cSld>
  <p:clrMapOvr>
    <a:masterClrMapping/>
  </p:clrMapOvr>
  <p:transition spd="slow" advClick="0" advTm="0">
    <p:push di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5">
            <a:biLevel thresh="75000"/>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000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09864" y="1438510"/>
            <a:ext cx="11261390" cy="4607199"/>
          </a:xfrm>
          <a:prstGeom prst="rect">
            <a:avLst/>
          </a:prstGeom>
        </p:spPr>
      </p:pic>
      <p:sp>
        <p:nvSpPr>
          <p:cNvPr id="10" name="TextBox 3"/>
          <p:cNvSpPr txBox="1"/>
          <p:nvPr/>
        </p:nvSpPr>
        <p:spPr>
          <a:xfrm>
            <a:off x="863714" y="1000228"/>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V</a:t>
            </a:r>
            <a:r>
              <a:rPr lang="en-US" altLang="zh-CN" sz="2400" b="1" dirty="0" smtClean="0">
                <a:latin typeface="Calibri" panose="020F0502020204030204" pitchFamily="34" charset="0"/>
                <a:cs typeface="Calibri" panose="020F0502020204030204" pitchFamily="34" charset="0"/>
              </a:rPr>
              <a:t>id4</a:t>
            </a:r>
            <a:endParaRPr lang="en-GB" sz="24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73448318"/>
      </p:ext>
    </p:extLst>
  </p:cSld>
  <p:clrMapOvr>
    <a:masterClrMapping/>
  </p:clrMapOvr>
  <p:transition spd="slow" advClick="0" advTm="0">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5">
            <a:biLevel thresh="75000"/>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000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33138" y="1597699"/>
            <a:ext cx="11514054" cy="3838018"/>
          </a:xfrm>
          <a:prstGeom prst="rect">
            <a:avLst/>
          </a:prstGeom>
        </p:spPr>
      </p:pic>
      <p:sp>
        <p:nvSpPr>
          <p:cNvPr id="10" name="TextBox 3"/>
          <p:cNvSpPr txBox="1"/>
          <p:nvPr/>
        </p:nvSpPr>
        <p:spPr>
          <a:xfrm>
            <a:off x="863714" y="1000228"/>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V</a:t>
            </a:r>
            <a:r>
              <a:rPr lang="en-US" altLang="zh-CN" sz="2400" b="1" dirty="0" smtClean="0">
                <a:latin typeface="Calibri" panose="020F0502020204030204" pitchFamily="34" charset="0"/>
                <a:cs typeface="Calibri" panose="020F0502020204030204" pitchFamily="34" charset="0"/>
              </a:rPr>
              <a:t>id4</a:t>
            </a:r>
            <a:endParaRPr lang="en-GB" sz="24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40365420"/>
      </p:ext>
    </p:extLst>
  </p:cSld>
  <p:clrMapOvr>
    <a:masterClrMapping/>
  </p:clrMapOvr>
  <p:transition spd="slow" advClick="0" advTm="0">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5">
            <a:biLevel thresh="75000"/>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000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09074" y="1648947"/>
            <a:ext cx="11502021" cy="3834007"/>
          </a:xfrm>
          <a:prstGeom prst="rect">
            <a:avLst/>
          </a:prstGeom>
        </p:spPr>
      </p:pic>
      <p:sp>
        <p:nvSpPr>
          <p:cNvPr id="10" name="TextBox 3"/>
          <p:cNvSpPr txBox="1"/>
          <p:nvPr/>
        </p:nvSpPr>
        <p:spPr>
          <a:xfrm>
            <a:off x="863714" y="1000228"/>
            <a:ext cx="6250202"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V</a:t>
            </a:r>
            <a:r>
              <a:rPr lang="en-US" altLang="zh-CN" sz="2400" b="1" dirty="0" smtClean="0">
                <a:latin typeface="Calibri" panose="020F0502020204030204" pitchFamily="34" charset="0"/>
                <a:cs typeface="Calibri" panose="020F0502020204030204" pitchFamily="34" charset="0"/>
              </a:rPr>
              <a:t>id4</a:t>
            </a:r>
            <a:endParaRPr lang="en-GB" sz="24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58277442"/>
      </p:ext>
    </p:extLst>
  </p:cSld>
  <p:clrMapOvr>
    <a:masterClrMapping/>
  </p:clrMapOvr>
  <p:transition spd="slow" advClick="0" advTm="0">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7">
            <a:biLevel thresh="75000"/>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000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2047298" y="996884"/>
            <a:ext cx="8077366" cy="2307819"/>
          </a:xfrm>
          <a:prstGeom prst="rect">
            <a:avLst/>
          </a:prstGeom>
        </p:spPr>
      </p:pic>
      <p:pic>
        <p:nvPicPr>
          <p:cNvPr id="4" name="0012">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2047298" y="3682796"/>
            <a:ext cx="8077366" cy="2307819"/>
          </a:xfrm>
          <a:prstGeom prst="rect">
            <a:avLst/>
          </a:prstGeom>
        </p:spPr>
      </p:pic>
      <p:sp>
        <p:nvSpPr>
          <p:cNvPr id="11" name="TextBox 3"/>
          <p:cNvSpPr txBox="1"/>
          <p:nvPr/>
        </p:nvSpPr>
        <p:spPr>
          <a:xfrm>
            <a:off x="225891" y="1033263"/>
            <a:ext cx="6250202" cy="461665"/>
          </a:xfrm>
          <a:prstGeom prst="rect">
            <a:avLst/>
          </a:prstGeom>
          <a:noFill/>
        </p:spPr>
        <p:txBody>
          <a:bodyPr wrap="square" rtlCol="0">
            <a:spAutoFit/>
          </a:bodyPr>
          <a:lstStyle/>
          <a:p>
            <a:r>
              <a:rPr lang="en-US" sz="2400" b="1" dirty="0" smtClean="0">
                <a:latin typeface="Calibri" panose="020F0502020204030204" pitchFamily="34" charset="0"/>
                <a:cs typeface="Calibri" panose="020F0502020204030204" pitchFamily="34" charset="0"/>
              </a:rPr>
              <a:t>Vimeo-slow</a:t>
            </a:r>
            <a:endParaRPr lang="en-GB" sz="24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69502401"/>
      </p:ext>
    </p:extLst>
  </p:cSld>
  <p:clrMapOvr>
    <a:masterClrMapping/>
  </p:clrMapOvr>
  <p:transition spd="slow" advClick="0" advTm="0">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video>
              <p:cMediaNode vol="80000">
                <p:cTn id="13" fill="hold" display="0">
                  <p:stCondLst>
                    <p:cond delay="indefinite"/>
                  </p:stCondLst>
                </p:cTn>
                <p:tgtEl>
                  <p:spTgt spid="4"/>
                </p:tgtEl>
              </p:cMediaNode>
            </p:vide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7">
            <a:biLevel thresh="75000"/>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6" name="002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2378076" y="995984"/>
            <a:ext cx="8041272" cy="2297506"/>
          </a:xfrm>
          <a:prstGeom prst="rect">
            <a:avLst/>
          </a:prstGeom>
        </p:spPr>
      </p:pic>
      <p:pic>
        <p:nvPicPr>
          <p:cNvPr id="9" name="0061">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2378076" y="3673620"/>
            <a:ext cx="8041272" cy="2297506"/>
          </a:xfrm>
          <a:prstGeom prst="rect">
            <a:avLst/>
          </a:prstGeom>
        </p:spPr>
      </p:pic>
      <p:sp>
        <p:nvSpPr>
          <p:cNvPr id="13" name="TextBox 3"/>
          <p:cNvSpPr txBox="1"/>
          <p:nvPr/>
        </p:nvSpPr>
        <p:spPr>
          <a:xfrm>
            <a:off x="225891" y="1033263"/>
            <a:ext cx="6250202" cy="461665"/>
          </a:xfrm>
          <a:prstGeom prst="rect">
            <a:avLst/>
          </a:prstGeom>
          <a:noFill/>
        </p:spPr>
        <p:txBody>
          <a:bodyPr wrap="square" rtlCol="0">
            <a:spAutoFit/>
          </a:bodyPr>
          <a:lstStyle/>
          <a:p>
            <a:r>
              <a:rPr lang="en-US" sz="2400" b="1" dirty="0" smtClean="0">
                <a:latin typeface="Calibri" panose="020F0502020204030204" pitchFamily="34" charset="0"/>
                <a:cs typeface="Calibri" panose="020F0502020204030204" pitchFamily="34" charset="0"/>
              </a:rPr>
              <a:t>Vimeo-</a:t>
            </a:r>
            <a:r>
              <a:rPr lang="en-US" altLang="zh-CN" sz="2400" b="1" dirty="0" smtClean="0">
                <a:latin typeface="Calibri" panose="020F0502020204030204" pitchFamily="34" charset="0"/>
                <a:cs typeface="Calibri" panose="020F0502020204030204" pitchFamily="34" charset="0"/>
              </a:rPr>
              <a:t>medium</a:t>
            </a:r>
            <a:endParaRPr lang="en-GB" sz="24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41893698"/>
      </p:ext>
    </p:extLst>
  </p:cSld>
  <p:clrMapOvr>
    <a:masterClrMapping/>
  </p:clrMapOvr>
  <p:transition spd="slow" advClick="0" advTm="0">
    <p:push dir="u"/>
  </p:transition>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video>
              <p:cMediaNode vol="80000">
                <p:cTn id="13" fill="hold" display="0">
                  <p:stCondLst>
                    <p:cond delay="indefinite"/>
                  </p:stCondLst>
                </p:cTn>
                <p:tgtEl>
                  <p:spTgt spid="9"/>
                </p:tgtEl>
              </p:cMediaNode>
            </p:vide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7">
            <a:biLevel thresh="75000"/>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实验</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3" name="001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2436236" y="973374"/>
            <a:ext cx="7983113" cy="2280889"/>
          </a:xfrm>
          <a:prstGeom prst="rect">
            <a:avLst/>
          </a:prstGeom>
        </p:spPr>
      </p:pic>
      <p:pic>
        <p:nvPicPr>
          <p:cNvPr id="4" name="0021">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2436236" y="3672442"/>
            <a:ext cx="7983113" cy="2280889"/>
          </a:xfrm>
          <a:prstGeom prst="rect">
            <a:avLst/>
          </a:prstGeom>
        </p:spPr>
      </p:pic>
      <p:sp>
        <p:nvSpPr>
          <p:cNvPr id="11" name="TextBox 3"/>
          <p:cNvSpPr txBox="1"/>
          <p:nvPr/>
        </p:nvSpPr>
        <p:spPr>
          <a:xfrm>
            <a:off x="755281" y="1033263"/>
            <a:ext cx="6250202" cy="461665"/>
          </a:xfrm>
          <a:prstGeom prst="rect">
            <a:avLst/>
          </a:prstGeom>
          <a:noFill/>
        </p:spPr>
        <p:txBody>
          <a:bodyPr wrap="square" rtlCol="0">
            <a:spAutoFit/>
          </a:bodyPr>
          <a:lstStyle/>
          <a:p>
            <a:r>
              <a:rPr lang="en-US" sz="2400" b="1" dirty="0" smtClean="0">
                <a:latin typeface="Calibri" panose="020F0502020204030204" pitchFamily="34" charset="0"/>
                <a:cs typeface="Calibri" panose="020F0502020204030204" pitchFamily="34" charset="0"/>
              </a:rPr>
              <a:t>Vimeo-</a:t>
            </a:r>
            <a:r>
              <a:rPr lang="en-US" altLang="zh-CN" sz="2400" b="1" dirty="0" smtClean="0">
                <a:latin typeface="Calibri" panose="020F0502020204030204" pitchFamily="34" charset="0"/>
                <a:cs typeface="Calibri" panose="020F0502020204030204" pitchFamily="34" charset="0"/>
              </a:rPr>
              <a:t>fast</a:t>
            </a:r>
            <a:endParaRPr lang="en-GB" sz="24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73901727"/>
      </p:ext>
    </p:extLst>
  </p:cSld>
  <p:clrMapOvr>
    <a:masterClrMapping/>
  </p:clrMapOvr>
  <p:transition spd="slow" advClick="0" advTm="0">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video>
              <p:cMediaNode vol="80000">
                <p:cTn id="13" fill="hold" display="0">
                  <p:stCondLst>
                    <p:cond delay="indefinite"/>
                  </p:stCondLst>
                </p:cTn>
                <p:tgtEl>
                  <p:spTgt spid="4"/>
                </p:tgtEl>
              </p:cMediaNode>
            </p:vide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a:solidFill>
                    <a:schemeClr val="tx2"/>
                  </a:solidFill>
                  <a:latin typeface="微软雅黑" panose="020B0503020204020204" pitchFamily="34" charset="-122"/>
                  <a:ea typeface="微软雅黑" panose="020B0503020204020204" pitchFamily="34" charset="-122"/>
                  <a:cs typeface="+mn-ea"/>
                </a:rPr>
                <a:t>结论</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6" name="TextBox 5"/>
          <p:cNvSpPr txBox="1"/>
          <p:nvPr/>
        </p:nvSpPr>
        <p:spPr>
          <a:xfrm>
            <a:off x="1105755" y="1818042"/>
            <a:ext cx="8853544" cy="1200329"/>
          </a:xfrm>
          <a:prstGeom prst="rect">
            <a:avLst/>
          </a:prstGeom>
          <a:noFill/>
        </p:spPr>
        <p:txBody>
          <a:bodyPr wrap="square" rtlCol="0">
            <a:spAutoFit/>
          </a:bodyPr>
          <a:lstStyle/>
          <a:p>
            <a:pPr marL="342900"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A</a:t>
            </a:r>
            <a:r>
              <a:rPr lang="en-GB" sz="2400"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one-stage framework for space-time video super-resolution </a:t>
            </a: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D</a:t>
            </a:r>
            <a:r>
              <a:rPr lang="en-GB" sz="2400" dirty="0" smtClean="0">
                <a:latin typeface="Calibri" panose="020F0502020204030204" pitchFamily="34" charset="0"/>
                <a:cs typeface="Calibri" panose="020F0502020204030204" pitchFamily="34" charset="0"/>
              </a:rPr>
              <a:t>eformable </a:t>
            </a:r>
            <a:r>
              <a:rPr lang="en-GB" sz="2400" dirty="0">
                <a:latin typeface="Calibri" panose="020F0502020204030204" pitchFamily="34" charset="0"/>
                <a:cs typeface="Calibri" panose="020F0502020204030204" pitchFamily="34" charset="0"/>
              </a:rPr>
              <a:t>feature interpolation network </a:t>
            </a:r>
            <a:endParaRPr lang="en-GB" sz="2400" dirty="0" smtClean="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D</a:t>
            </a:r>
            <a:r>
              <a:rPr lang="en-GB" sz="2400" dirty="0" smtClean="0">
                <a:latin typeface="Calibri" panose="020F0502020204030204" pitchFamily="34" charset="0"/>
                <a:cs typeface="Calibri" panose="020F0502020204030204" pitchFamily="34" charset="0"/>
              </a:rPr>
              <a:t>eformable </a:t>
            </a:r>
            <a:r>
              <a:rPr lang="en-GB" sz="2400" dirty="0" err="1" smtClean="0">
                <a:latin typeface="Calibri" panose="020F0502020204030204" pitchFamily="34" charset="0"/>
                <a:cs typeface="Calibri" panose="020F0502020204030204" pitchFamily="34" charset="0"/>
              </a:rPr>
              <a:t>ConvLSTM</a:t>
            </a:r>
            <a:endParaRPr lang="en-GB" sz="2400" dirty="0">
              <a:latin typeface="Calibri" panose="020F0502020204030204" pitchFamily="34" charset="0"/>
              <a:cs typeface="Calibri" panose="020F0502020204030204" pitchFamily="34" charset="0"/>
            </a:endParaRPr>
          </a:p>
        </p:txBody>
      </p:sp>
      <p:sp>
        <p:nvSpPr>
          <p:cNvPr id="12" name="TextBox 11"/>
          <p:cNvSpPr txBox="1"/>
          <p:nvPr/>
        </p:nvSpPr>
        <p:spPr>
          <a:xfrm>
            <a:off x="1105755" y="2913726"/>
            <a:ext cx="8853544" cy="830997"/>
          </a:xfrm>
          <a:prstGeom prst="rect">
            <a:avLst/>
          </a:prstGeom>
          <a:noFill/>
        </p:spPr>
        <p:txBody>
          <a:bodyPr wrap="square" rtlCol="0">
            <a:spAutoFit/>
          </a:bodyPr>
          <a:lstStyle/>
          <a:p>
            <a:pPr marL="342900"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Extensive experiments show that </a:t>
            </a:r>
            <a:r>
              <a:rPr lang="en-GB" sz="2400" dirty="0" smtClean="0">
                <a:latin typeface="Calibri" panose="020F0502020204030204" pitchFamily="34" charset="0"/>
                <a:cs typeface="Calibri" panose="020F0502020204030204" pitchFamily="34" charset="0"/>
              </a:rPr>
              <a:t>our one-stage frame work is more effective yet efﬁcient than </a:t>
            </a:r>
            <a:r>
              <a:rPr lang="en-GB" sz="2400" dirty="0">
                <a:latin typeface="Calibri" panose="020F0502020204030204" pitchFamily="34" charset="0"/>
                <a:cs typeface="Calibri" panose="020F0502020204030204" pitchFamily="34" charset="0"/>
              </a:rPr>
              <a:t>existing two-stage </a:t>
            </a:r>
            <a:r>
              <a:rPr lang="en-GB" sz="2400" dirty="0" smtClean="0">
                <a:latin typeface="Calibri" panose="020F0502020204030204" pitchFamily="34" charset="0"/>
                <a:cs typeface="Calibri" panose="020F0502020204030204" pitchFamily="34" charset="0"/>
              </a:rPr>
              <a:t>networks</a:t>
            </a:r>
            <a:r>
              <a:rPr lang="en-US" sz="2400" dirty="0">
                <a:latin typeface="Calibri" panose="020F0502020204030204" pitchFamily="34" charset="0"/>
                <a:cs typeface="Calibri" panose="020F0502020204030204" pitchFamily="34" charset="0"/>
              </a:rPr>
              <a:t>.</a:t>
            </a:r>
            <a:r>
              <a:rPr lang="en-GB" sz="2400" dirty="0" smtClean="0">
                <a:latin typeface="Calibri" panose="020F0502020204030204" pitchFamily="34" charset="0"/>
                <a:cs typeface="Calibri" panose="020F0502020204030204" pitchFamily="34" charset="0"/>
              </a:rPr>
              <a:t> </a:t>
            </a:r>
            <a:endParaRPr lang="en-GB"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09702514"/>
      </p:ext>
    </p:extLst>
  </p:cSld>
  <p:clrMapOvr>
    <a:masterClrMapping/>
  </p:clrMapOvr>
  <p:transition spd="slow" advClick="0" advTm="0">
    <p:push dir="u"/>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b="15666"/>
          <a:stretch>
            <a:fillRect/>
          </a:stretch>
        </p:blipFill>
        <p:spPr>
          <a:xfrm>
            <a:off x="0" y="-1"/>
            <a:ext cx="12192000" cy="6850744"/>
          </a:xfrm>
          <a:prstGeom prst="rect">
            <a:avLst/>
          </a:prstGeom>
        </p:spPr>
      </p:pic>
      <p:sp>
        <p:nvSpPr>
          <p:cNvPr id="3" name="矩形 2"/>
          <p:cNvSpPr/>
          <p:nvPr/>
        </p:nvSpPr>
        <p:spPr>
          <a:xfrm>
            <a:off x="0" y="1716504"/>
            <a:ext cx="12192000" cy="3834063"/>
          </a:xfrm>
          <a:prstGeom prst="rect">
            <a:avLst/>
          </a:prstGeom>
          <a:solidFill>
            <a:schemeClr val="tx1">
              <a:lumMod val="75000"/>
              <a:lumOff val="2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5542003" y="3275581"/>
            <a:ext cx="1107996" cy="646331"/>
          </a:xfrm>
          <a:prstGeom prst="rect">
            <a:avLst/>
          </a:prstGeom>
        </p:spPr>
        <p:txBody>
          <a:bodyPr wrap="none">
            <a:spAutoFit/>
          </a:bodyPr>
          <a:lstStyle/>
          <a:p>
            <a:pPr algn="ctr"/>
            <a:r>
              <a:rPr lang="zh-CN" altLang="en-US" sz="3600" dirty="0" smtClean="0">
                <a:ln w="6350">
                  <a:noFill/>
                </a:ln>
                <a:solidFill>
                  <a:schemeClr val="bg1">
                    <a:lumMod val="95000"/>
                  </a:schemeClr>
                </a:solidFill>
                <a:latin typeface="微软雅黑" panose="020B0503020204020204" pitchFamily="34" charset="-122"/>
                <a:ea typeface="微软雅黑" panose="020B0503020204020204" pitchFamily="34" charset="-122"/>
              </a:rPr>
              <a:t>谢谢</a:t>
            </a:r>
            <a:endParaRPr lang="zh-CN" altLang="en-US" sz="3600" dirty="0">
              <a:ln w="6350">
                <a:noFill/>
              </a:ln>
              <a:solidFill>
                <a:schemeClr val="bg1">
                  <a:lumMod val="95000"/>
                </a:schemeClr>
              </a:solidFill>
              <a:latin typeface="微软雅黑" panose="020B0503020204020204" pitchFamily="34" charset="-122"/>
              <a:ea typeface="微软雅黑" panose="020B0503020204020204" pitchFamily="34" charset="-122"/>
            </a:endParaRPr>
          </a:p>
        </p:txBody>
      </p:sp>
      <p:pic>
        <p:nvPicPr>
          <p:cNvPr id="43" name="组合 16"/>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20069" y="2102856"/>
            <a:ext cx="2551862" cy="92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Click="0" advTm="0">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背景与相关工作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7" y="1096484"/>
            <a:ext cx="477691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 V</a:t>
            </a:r>
            <a:r>
              <a:rPr lang="en-GB" sz="2400" b="1" dirty="0" smtClean="0">
                <a:latin typeface="Calibri" panose="020F0502020204030204" pitchFamily="34" charset="0"/>
                <a:cs typeface="Calibri" panose="020F0502020204030204" pitchFamily="34" charset="0"/>
              </a:rPr>
              <a:t>ideo Frame </a:t>
            </a:r>
            <a:r>
              <a:rPr lang="en-GB" sz="2400" b="1" dirty="0">
                <a:latin typeface="Calibri" panose="020F0502020204030204" pitchFamily="34" charset="0"/>
                <a:cs typeface="Calibri" panose="020F0502020204030204" pitchFamily="34" charset="0"/>
              </a:rPr>
              <a:t>I</a:t>
            </a:r>
            <a:r>
              <a:rPr lang="en-GB" sz="2400" b="1" dirty="0" smtClean="0">
                <a:latin typeface="Calibri" panose="020F0502020204030204" pitchFamily="34" charset="0"/>
                <a:cs typeface="Calibri" panose="020F0502020204030204" pitchFamily="34" charset="0"/>
              </a:rPr>
              <a:t>nterpolation (VFI)</a:t>
            </a:r>
            <a:endParaRPr lang="en-GB" sz="2400" b="1" dirty="0">
              <a:latin typeface="Calibri" panose="020F0502020204030204" pitchFamily="34" charset="0"/>
              <a:cs typeface="Calibri" panose="020F0502020204030204" pitchFamily="34" charset="0"/>
            </a:endParaRPr>
          </a:p>
        </p:txBody>
      </p:sp>
      <p:sp>
        <p:nvSpPr>
          <p:cNvPr id="53" name="TextBox 52"/>
          <p:cNvSpPr txBox="1"/>
          <p:nvPr/>
        </p:nvSpPr>
        <p:spPr>
          <a:xfrm>
            <a:off x="995506" y="1724804"/>
            <a:ext cx="7817565"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Working on VFI</a:t>
            </a:r>
            <a:r>
              <a:rPr lang="en-US" sz="2400" dirty="0" smtClean="0">
                <a:latin typeface="Calibri" panose="020F0502020204030204" pitchFamily="34" charset="0"/>
                <a:cs typeface="Calibri" panose="020F0502020204030204" pitchFamily="34" charset="0"/>
              </a:rPr>
              <a:t>:</a:t>
            </a:r>
            <a:endParaRPr lang="en-US"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Directly with an encoder-decoder </a:t>
            </a:r>
            <a:r>
              <a:rPr lang="en-GB" sz="2400" dirty="0" smtClean="0">
                <a:latin typeface="Calibri" panose="020F0502020204030204" pitchFamily="34" charset="0"/>
                <a:cs typeface="Calibri" panose="020F0502020204030204" pitchFamily="34" charset="0"/>
              </a:rPr>
              <a:t>CNN</a:t>
            </a:r>
            <a:r>
              <a:rPr lang="en-GB" sz="2400" baseline="30000" dirty="0" smtClean="0">
                <a:latin typeface="Calibri" panose="020F0502020204030204" pitchFamily="34" charset="0"/>
                <a:cs typeface="Calibri" panose="020F0502020204030204" pitchFamily="34" charset="0"/>
              </a:rPr>
              <a:t>[1]</a:t>
            </a:r>
            <a:endParaRPr lang="en-GB"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Learn a </a:t>
            </a:r>
            <a:r>
              <a:rPr lang="en-GB" sz="2400" dirty="0" smtClean="0">
                <a:latin typeface="Calibri" panose="020F0502020204030204" pitchFamily="34" charset="0"/>
                <a:cs typeface="Calibri" panose="020F0502020204030204" pitchFamily="34" charset="0"/>
              </a:rPr>
              <a:t>spatially adaptive </a:t>
            </a:r>
            <a:r>
              <a:rPr lang="en-GB" sz="2400" dirty="0">
                <a:latin typeface="Calibri" panose="020F0502020204030204" pitchFamily="34" charset="0"/>
                <a:cs typeface="Calibri" panose="020F0502020204030204" pitchFamily="34" charset="0"/>
              </a:rPr>
              <a:t>convolution kernel </a:t>
            </a:r>
            <a:r>
              <a:rPr lang="en-GB" sz="2400" baseline="30000" dirty="0" smtClean="0">
                <a:latin typeface="Calibri" panose="020F0502020204030204" pitchFamily="34" charset="0"/>
                <a:cs typeface="Calibri" panose="020F0502020204030204" pitchFamily="34" charset="0"/>
              </a:rPr>
              <a:t>[2]</a:t>
            </a:r>
            <a:endParaRPr lang="en-GB"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Flow-based </a:t>
            </a:r>
            <a:r>
              <a:rPr lang="en-GB" sz="2400" dirty="0">
                <a:latin typeface="Calibri" panose="020F0502020204030204" pitchFamily="34" charset="0"/>
                <a:cs typeface="Calibri" panose="020F0502020204030204" pitchFamily="34" charset="0"/>
              </a:rPr>
              <a:t>video </a:t>
            </a:r>
            <a:r>
              <a:rPr lang="en-GB" sz="2400" dirty="0" smtClean="0">
                <a:latin typeface="Calibri" panose="020F0502020204030204" pitchFamily="34" charset="0"/>
                <a:cs typeface="Calibri" panose="020F0502020204030204" pitchFamily="34" charset="0"/>
              </a:rPr>
              <a:t>interpolation approaches</a:t>
            </a:r>
            <a:r>
              <a:rPr lang="en-GB" sz="2400" baseline="30000" dirty="0" smtClean="0">
                <a:latin typeface="Calibri" panose="020F0502020204030204" pitchFamily="34" charset="0"/>
                <a:cs typeface="Calibri" panose="020F0502020204030204" pitchFamily="34" charset="0"/>
              </a:rPr>
              <a:t>[3,4,5,6]</a:t>
            </a:r>
            <a:endParaRPr lang="en-GB" sz="2400" dirty="0">
              <a:latin typeface="Calibri" panose="020F0502020204030204" pitchFamily="34" charset="0"/>
              <a:cs typeface="Calibri" panose="020F0502020204030204" pitchFamily="34" charset="0"/>
            </a:endParaRPr>
          </a:p>
        </p:txBody>
      </p:sp>
      <p:sp>
        <p:nvSpPr>
          <p:cNvPr id="13" name="TextBox 12"/>
          <p:cNvSpPr txBox="1"/>
          <p:nvPr/>
        </p:nvSpPr>
        <p:spPr>
          <a:xfrm>
            <a:off x="1041670" y="3961478"/>
            <a:ext cx="10303737" cy="2246769"/>
          </a:xfrm>
          <a:prstGeom prst="rect">
            <a:avLst/>
          </a:prstGeom>
          <a:noFill/>
        </p:spPr>
        <p:txBody>
          <a:bodyPr wrap="square" rtlCol="0">
            <a:spAutoFit/>
          </a:bodyPr>
          <a:lstStyle/>
          <a:p>
            <a:r>
              <a:rPr lang="en-US" sz="1400" baseline="30000" dirty="0" smtClean="0">
                <a:solidFill>
                  <a:schemeClr val="bg1">
                    <a:lumMod val="50000"/>
                  </a:schemeClr>
                </a:solidFill>
                <a:latin typeface="Calibri" panose="020F0502020204030204" pitchFamily="34" charset="0"/>
                <a:cs typeface="Calibri" panose="020F0502020204030204" pitchFamily="34" charset="0"/>
              </a:rPr>
              <a:t>[1</a:t>
            </a:r>
            <a:r>
              <a:rPr lang="en-GB" sz="1400" baseline="300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Gucan</a:t>
            </a:r>
            <a:r>
              <a:rPr lang="en-GB" sz="1400" dirty="0">
                <a:solidFill>
                  <a:schemeClr val="bg1">
                    <a:lumMod val="50000"/>
                  </a:schemeClr>
                </a:solidFill>
                <a:latin typeface="Calibri" panose="020F0502020204030204" pitchFamily="34" charset="0"/>
                <a:cs typeface="Calibri" panose="020F0502020204030204" pitchFamily="34" charset="0"/>
              </a:rPr>
              <a:t> Long, Laurent </a:t>
            </a:r>
            <a:r>
              <a:rPr lang="en-GB" sz="1400" dirty="0" err="1">
                <a:solidFill>
                  <a:schemeClr val="bg1">
                    <a:lumMod val="50000"/>
                  </a:schemeClr>
                </a:solidFill>
                <a:latin typeface="Calibri" panose="020F0502020204030204" pitchFamily="34" charset="0"/>
                <a:cs typeface="Calibri" panose="020F0502020204030204" pitchFamily="34" charset="0"/>
              </a:rPr>
              <a:t>Kneip</a:t>
            </a:r>
            <a:r>
              <a:rPr lang="en-GB" sz="1400" dirty="0">
                <a:solidFill>
                  <a:schemeClr val="bg1">
                    <a:lumMod val="50000"/>
                  </a:schemeClr>
                </a:solidFill>
                <a:latin typeface="Calibri" panose="020F0502020204030204" pitchFamily="34" charset="0"/>
                <a:cs typeface="Calibri" panose="020F0502020204030204" pitchFamily="34" charset="0"/>
              </a:rPr>
              <a:t>, Jose M Alvarez, </a:t>
            </a:r>
            <a:r>
              <a:rPr lang="en-GB" sz="1400" dirty="0" err="1">
                <a:solidFill>
                  <a:schemeClr val="bg1">
                    <a:lumMod val="50000"/>
                  </a:schemeClr>
                </a:solidFill>
                <a:latin typeface="Calibri" panose="020F0502020204030204" pitchFamily="34" charset="0"/>
                <a:cs typeface="Calibri" panose="020F0502020204030204" pitchFamily="34" charset="0"/>
              </a:rPr>
              <a:t>Hongdong</a:t>
            </a:r>
            <a:r>
              <a:rPr lang="en-GB" sz="1400" dirty="0">
                <a:solidFill>
                  <a:schemeClr val="bg1">
                    <a:lumMod val="50000"/>
                  </a:schemeClr>
                </a:solidFill>
                <a:latin typeface="Calibri" panose="020F0502020204030204" pitchFamily="34" charset="0"/>
                <a:cs typeface="Calibri" panose="020F0502020204030204" pitchFamily="34" charset="0"/>
              </a:rPr>
              <a:t> Li, </a:t>
            </a:r>
            <a:r>
              <a:rPr lang="en-GB" sz="1400" dirty="0" err="1" smtClean="0">
                <a:solidFill>
                  <a:schemeClr val="bg1">
                    <a:lumMod val="50000"/>
                  </a:schemeClr>
                </a:solidFill>
                <a:latin typeface="Calibri" panose="020F0502020204030204" pitchFamily="34" charset="0"/>
                <a:cs typeface="Calibri" panose="020F0502020204030204" pitchFamily="34" charset="0"/>
              </a:rPr>
              <a:t>Xiaohu</a:t>
            </a:r>
            <a:r>
              <a:rPr lang="en-GB" sz="1400" dirty="0" smtClean="0">
                <a:solidFill>
                  <a:schemeClr val="bg1">
                    <a:lumMod val="50000"/>
                  </a:schemeClr>
                </a:solidFill>
                <a:latin typeface="Calibri" panose="020F0502020204030204" pitchFamily="34" charset="0"/>
                <a:cs typeface="Calibri" panose="020F0502020204030204" pitchFamily="34" charset="0"/>
              </a:rPr>
              <a:t> Zhang</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and Qi </a:t>
            </a:r>
            <a:r>
              <a:rPr lang="en-GB" sz="1400" dirty="0" err="1" smtClean="0">
                <a:solidFill>
                  <a:schemeClr val="bg1">
                    <a:lumMod val="50000"/>
                  </a:schemeClr>
                </a:solidFill>
                <a:latin typeface="Calibri" panose="020F0502020204030204" pitchFamily="34" charset="0"/>
                <a:cs typeface="Calibri" panose="020F0502020204030204" pitchFamily="34" charset="0"/>
              </a:rPr>
              <a:t>fengYu</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Learning image matching by </a:t>
            </a:r>
            <a:r>
              <a:rPr lang="en-GB" sz="1400" dirty="0">
                <a:solidFill>
                  <a:schemeClr val="bg1">
                    <a:lumMod val="50000"/>
                  </a:schemeClr>
                </a:solidFill>
                <a:latin typeface="Calibri" panose="020F0502020204030204" pitchFamily="34" charset="0"/>
                <a:cs typeface="Calibri" panose="020F0502020204030204" pitchFamily="34" charset="0"/>
              </a:rPr>
              <a:t>simply watching video</a:t>
            </a:r>
            <a:r>
              <a:rPr lang="en-GB" sz="1400" dirty="0" smtClean="0">
                <a:solidFill>
                  <a:schemeClr val="bg1">
                    <a:lumMod val="50000"/>
                  </a:schemeClr>
                </a:solidFill>
                <a:latin typeface="Calibri" panose="020F0502020204030204" pitchFamily="34" charset="0"/>
                <a:cs typeface="Calibri" panose="020F0502020204030204" pitchFamily="34" charset="0"/>
              </a:rPr>
              <a:t>. ECCV 2016</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a:t>
            </a:r>
            <a:r>
              <a:rPr lang="en-US" sz="1400" baseline="30000" dirty="0">
                <a:solidFill>
                  <a:schemeClr val="bg1">
                    <a:lumMod val="50000"/>
                  </a:schemeClr>
                </a:solidFill>
                <a:latin typeface="Calibri" panose="020F0502020204030204" pitchFamily="34" charset="0"/>
                <a:cs typeface="Calibri" panose="020F0502020204030204" pitchFamily="34" charset="0"/>
              </a:rPr>
              <a:t>2</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Simon </a:t>
            </a:r>
            <a:r>
              <a:rPr lang="en-GB" sz="1400" dirty="0" err="1" smtClean="0">
                <a:solidFill>
                  <a:schemeClr val="bg1">
                    <a:lumMod val="50000"/>
                  </a:schemeClr>
                </a:solidFill>
                <a:latin typeface="Calibri" panose="020F0502020204030204" pitchFamily="34" charset="0"/>
                <a:cs typeface="Calibri" panose="020F0502020204030204" pitchFamily="34" charset="0"/>
              </a:rPr>
              <a:t>Niklaus</a:t>
            </a:r>
            <a:r>
              <a:rPr lang="en-GB" sz="1400" dirty="0" smtClean="0">
                <a:solidFill>
                  <a:schemeClr val="bg1">
                    <a:lumMod val="50000"/>
                  </a:schemeClr>
                </a:solidFill>
                <a:latin typeface="Calibri" panose="020F0502020204030204" pitchFamily="34" charset="0"/>
                <a:cs typeface="Calibri" panose="020F0502020204030204" pitchFamily="34" charset="0"/>
              </a:rPr>
              <a:t>, Long Mai, and Feng Liu. Video frame interpolation via adaptive convolution. CVPR 2017</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[3</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Huaizu</a:t>
            </a:r>
            <a:r>
              <a:rPr lang="en-GB" sz="1400" dirty="0">
                <a:solidFill>
                  <a:schemeClr val="bg1">
                    <a:lumMod val="50000"/>
                  </a:schemeClr>
                </a:solidFill>
                <a:latin typeface="Calibri" panose="020F0502020204030204" pitchFamily="34" charset="0"/>
                <a:cs typeface="Calibri" panose="020F0502020204030204" pitchFamily="34" charset="0"/>
              </a:rPr>
              <a:t> Jiang, </a:t>
            </a:r>
            <a:r>
              <a:rPr lang="en-GB" sz="1400" dirty="0" err="1">
                <a:solidFill>
                  <a:schemeClr val="bg1">
                    <a:lumMod val="50000"/>
                  </a:schemeClr>
                </a:solidFill>
                <a:latin typeface="Calibri" panose="020F0502020204030204" pitchFamily="34" charset="0"/>
                <a:cs typeface="Calibri" panose="020F0502020204030204" pitchFamily="34" charset="0"/>
              </a:rPr>
              <a:t>Deqing</a:t>
            </a:r>
            <a:r>
              <a:rPr lang="en-GB" sz="1400" dirty="0">
                <a:solidFill>
                  <a:schemeClr val="bg1">
                    <a:lumMod val="50000"/>
                  </a:schemeClr>
                </a:solidFill>
                <a:latin typeface="Calibri" panose="020F0502020204030204" pitchFamily="34" charset="0"/>
                <a:cs typeface="Calibri" panose="020F0502020204030204" pitchFamily="34" charset="0"/>
              </a:rPr>
              <a:t> Sun, Varun </a:t>
            </a:r>
            <a:r>
              <a:rPr lang="en-GB" sz="1400" dirty="0" err="1">
                <a:solidFill>
                  <a:schemeClr val="bg1">
                    <a:lumMod val="50000"/>
                  </a:schemeClr>
                </a:solidFill>
                <a:latin typeface="Calibri" panose="020F0502020204030204" pitchFamily="34" charset="0"/>
                <a:cs typeface="Calibri" panose="020F0502020204030204" pitchFamily="34" charset="0"/>
              </a:rPr>
              <a:t>Jampani</a:t>
            </a:r>
            <a:r>
              <a:rPr lang="en-GB" sz="1400" dirty="0">
                <a:solidFill>
                  <a:schemeClr val="bg1">
                    <a:lumMod val="50000"/>
                  </a:schemeClr>
                </a:solidFill>
                <a:latin typeface="Calibri" panose="020F0502020204030204" pitchFamily="34" charset="0"/>
                <a:cs typeface="Calibri" panose="020F0502020204030204" pitchFamily="34" charset="0"/>
              </a:rPr>
              <a:t>, Ming-</a:t>
            </a:r>
            <a:r>
              <a:rPr lang="en-GB" sz="1400" dirty="0" err="1">
                <a:solidFill>
                  <a:schemeClr val="bg1">
                    <a:lumMod val="50000"/>
                  </a:schemeClr>
                </a:solidFill>
                <a:latin typeface="Calibri" panose="020F0502020204030204" pitchFamily="34" charset="0"/>
                <a:cs typeface="Calibri" panose="020F0502020204030204" pitchFamily="34" charset="0"/>
              </a:rPr>
              <a:t>Hsuan</a:t>
            </a:r>
            <a:r>
              <a:rPr lang="en-GB" sz="1400" dirty="0">
                <a:solidFill>
                  <a:schemeClr val="bg1">
                    <a:lumMod val="50000"/>
                  </a:schemeClr>
                </a:solidFill>
                <a:latin typeface="Calibri" panose="020F0502020204030204" pitchFamily="34" charset="0"/>
                <a:cs typeface="Calibri" panose="020F0502020204030204" pitchFamily="34" charset="0"/>
              </a:rPr>
              <a:t> Yang, Erik Learned-Miller, and Jan </a:t>
            </a:r>
            <a:r>
              <a:rPr lang="en-GB" sz="1400" dirty="0" err="1">
                <a:solidFill>
                  <a:schemeClr val="bg1">
                    <a:lumMod val="50000"/>
                  </a:schemeClr>
                </a:solidFill>
                <a:latin typeface="Calibri" panose="020F0502020204030204" pitchFamily="34" charset="0"/>
                <a:cs typeface="Calibri" panose="020F0502020204030204" pitchFamily="34" charset="0"/>
              </a:rPr>
              <a:t>Kautz</a:t>
            </a:r>
            <a:r>
              <a:rPr lang="en-GB" sz="1400" dirty="0">
                <a:solidFill>
                  <a:schemeClr val="bg1">
                    <a:lumMod val="50000"/>
                  </a:schemeClr>
                </a:solidFill>
                <a:latin typeface="Calibri" panose="020F0502020204030204" pitchFamily="34" charset="0"/>
                <a:cs typeface="Calibri" panose="020F0502020204030204" pitchFamily="34" charset="0"/>
              </a:rPr>
              <a:t>. Super </a:t>
            </a:r>
            <a:r>
              <a:rPr lang="en-GB" sz="1400" dirty="0" err="1">
                <a:solidFill>
                  <a:schemeClr val="bg1">
                    <a:lumMod val="50000"/>
                  </a:schemeClr>
                </a:solidFill>
                <a:latin typeface="Calibri" panose="020F0502020204030204" pitchFamily="34" charset="0"/>
                <a:cs typeface="Calibri" panose="020F0502020204030204" pitchFamily="34" charset="0"/>
              </a:rPr>
              <a:t>slomo</a:t>
            </a:r>
            <a:r>
              <a:rPr lang="en-GB" sz="1400" dirty="0">
                <a:solidFill>
                  <a:schemeClr val="bg1">
                    <a:lumMod val="50000"/>
                  </a:schemeClr>
                </a:solidFill>
                <a:latin typeface="Calibri" panose="020F0502020204030204" pitchFamily="34" charset="0"/>
                <a:cs typeface="Calibri" panose="020F0502020204030204" pitchFamily="34" charset="0"/>
              </a:rPr>
              <a:t>: High quality estimation of multiple intermediate frames for video interpolation. </a:t>
            </a:r>
            <a:r>
              <a:rPr lang="en-GB" sz="1400" dirty="0" smtClean="0">
                <a:solidFill>
                  <a:schemeClr val="bg1">
                    <a:lumMod val="50000"/>
                  </a:schemeClr>
                </a:solidFill>
                <a:latin typeface="Calibri" panose="020F0502020204030204" pitchFamily="34" charset="0"/>
                <a:cs typeface="Calibri" panose="020F0502020204030204" pitchFamily="34" charset="0"/>
              </a:rPr>
              <a:t>CVPR 2018</a:t>
            </a:r>
            <a:endParaRPr lang="en-US" sz="1400" dirty="0">
              <a:solidFill>
                <a:schemeClr val="bg1">
                  <a:lumMod val="50000"/>
                </a:schemeClr>
              </a:solidFill>
              <a:latin typeface="Calibri" panose="020F0502020204030204" pitchFamily="34" charset="0"/>
              <a:cs typeface="Calibri" panose="020F0502020204030204" pitchFamily="34" charset="0"/>
            </a:endParaRP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[4</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Ziwei</a:t>
            </a:r>
            <a:r>
              <a:rPr lang="en-GB" sz="1400" dirty="0">
                <a:solidFill>
                  <a:schemeClr val="bg1">
                    <a:lumMod val="50000"/>
                  </a:schemeClr>
                </a:solidFill>
                <a:latin typeface="Calibri" panose="020F0502020204030204" pitchFamily="34" charset="0"/>
                <a:cs typeface="Calibri" panose="020F0502020204030204" pitchFamily="34" charset="0"/>
              </a:rPr>
              <a:t> Liu, Raymond A </a:t>
            </a:r>
            <a:r>
              <a:rPr lang="en-GB" sz="1400" dirty="0" err="1">
                <a:solidFill>
                  <a:schemeClr val="bg1">
                    <a:lumMod val="50000"/>
                  </a:schemeClr>
                </a:solidFill>
                <a:latin typeface="Calibri" panose="020F0502020204030204" pitchFamily="34" charset="0"/>
                <a:cs typeface="Calibri" panose="020F0502020204030204" pitchFamily="34" charset="0"/>
              </a:rPr>
              <a:t>Yeh</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Xiaoou</a:t>
            </a:r>
            <a:r>
              <a:rPr lang="en-GB" sz="1400" dirty="0">
                <a:solidFill>
                  <a:schemeClr val="bg1">
                    <a:lumMod val="50000"/>
                  </a:schemeClr>
                </a:solidFill>
                <a:latin typeface="Calibri" panose="020F0502020204030204" pitchFamily="34" charset="0"/>
                <a:cs typeface="Calibri" panose="020F0502020204030204" pitchFamily="34" charset="0"/>
              </a:rPr>
              <a:t> Tang, </a:t>
            </a:r>
            <a:r>
              <a:rPr lang="en-GB" sz="1400" dirty="0" err="1">
                <a:solidFill>
                  <a:schemeClr val="bg1">
                    <a:lumMod val="50000"/>
                  </a:schemeClr>
                </a:solidFill>
                <a:latin typeface="Calibri" panose="020F0502020204030204" pitchFamily="34" charset="0"/>
                <a:cs typeface="Calibri" panose="020F0502020204030204" pitchFamily="34" charset="0"/>
              </a:rPr>
              <a:t>Yiming</a:t>
            </a:r>
            <a:r>
              <a:rPr lang="en-GB" sz="1400" dirty="0">
                <a:solidFill>
                  <a:schemeClr val="bg1">
                    <a:lumMod val="50000"/>
                  </a:schemeClr>
                </a:solidFill>
                <a:latin typeface="Calibri" panose="020F0502020204030204" pitchFamily="34" charset="0"/>
                <a:cs typeface="Calibri" panose="020F0502020204030204" pitchFamily="34" charset="0"/>
              </a:rPr>
              <a:t> Liu, and </a:t>
            </a:r>
            <a:r>
              <a:rPr lang="en-GB" sz="1400" dirty="0" err="1">
                <a:solidFill>
                  <a:schemeClr val="bg1">
                    <a:lumMod val="50000"/>
                  </a:schemeClr>
                </a:solidFill>
                <a:latin typeface="Calibri" panose="020F0502020204030204" pitchFamily="34" charset="0"/>
                <a:cs typeface="Calibri" panose="020F0502020204030204" pitchFamily="34" charset="0"/>
              </a:rPr>
              <a:t>Aseem</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Agarwala</a:t>
            </a:r>
            <a:r>
              <a:rPr lang="en-GB" sz="1400" dirty="0">
                <a:solidFill>
                  <a:schemeClr val="bg1">
                    <a:lumMod val="50000"/>
                  </a:schemeClr>
                </a:solidFill>
                <a:latin typeface="Calibri" panose="020F0502020204030204" pitchFamily="34" charset="0"/>
                <a:cs typeface="Calibri" panose="020F0502020204030204" pitchFamily="34" charset="0"/>
              </a:rPr>
              <a:t>. Video frame synthesis using deep voxel ﬂow</a:t>
            </a:r>
            <a:r>
              <a:rPr lang="en-GB" sz="1400" dirty="0" smtClean="0">
                <a:solidFill>
                  <a:schemeClr val="bg1">
                    <a:lumMod val="50000"/>
                  </a:schemeClr>
                </a:solidFill>
                <a:latin typeface="Calibri" panose="020F0502020204030204" pitchFamily="34" charset="0"/>
                <a:cs typeface="Calibri" panose="020F0502020204030204" pitchFamily="34" charset="0"/>
              </a:rPr>
              <a:t>. ICCV 2017</a:t>
            </a:r>
            <a:endParaRPr lang="en-GB" sz="1400" dirty="0">
              <a:solidFill>
                <a:schemeClr val="bg1">
                  <a:lumMod val="50000"/>
                </a:schemeClr>
              </a:solidFill>
              <a:latin typeface="Calibri" panose="020F0502020204030204" pitchFamily="34" charset="0"/>
              <a:cs typeface="Calibri" panose="020F0502020204030204" pitchFamily="34" charset="0"/>
            </a:endParaRP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[5</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Wenbo</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Bao</a:t>
            </a:r>
            <a:r>
              <a:rPr lang="en-GB" sz="1400" dirty="0">
                <a:solidFill>
                  <a:schemeClr val="bg1">
                    <a:lumMod val="50000"/>
                  </a:schemeClr>
                </a:solidFill>
                <a:latin typeface="Calibri" panose="020F0502020204030204" pitchFamily="34" charset="0"/>
                <a:cs typeface="Calibri" panose="020F0502020204030204" pitchFamily="34" charset="0"/>
              </a:rPr>
              <a:t>, Wei-Sheng Lai, Chao Ma, </a:t>
            </a:r>
            <a:r>
              <a:rPr lang="en-GB" sz="1400" dirty="0" err="1">
                <a:solidFill>
                  <a:schemeClr val="bg1">
                    <a:lumMod val="50000"/>
                  </a:schemeClr>
                </a:solidFill>
                <a:latin typeface="Calibri" panose="020F0502020204030204" pitchFamily="34" charset="0"/>
                <a:cs typeface="Calibri" panose="020F0502020204030204" pitchFamily="34" charset="0"/>
              </a:rPr>
              <a:t>Xiaoyun</a:t>
            </a:r>
            <a:r>
              <a:rPr lang="en-GB" sz="1400" dirty="0">
                <a:solidFill>
                  <a:schemeClr val="bg1">
                    <a:lumMod val="50000"/>
                  </a:schemeClr>
                </a:solidFill>
                <a:latin typeface="Calibri" panose="020F0502020204030204" pitchFamily="34" charset="0"/>
                <a:cs typeface="Calibri" panose="020F0502020204030204" pitchFamily="34" charset="0"/>
              </a:rPr>
              <a:t> Zhang, </a:t>
            </a:r>
            <a:r>
              <a:rPr lang="en-GB" sz="1400" dirty="0" err="1">
                <a:solidFill>
                  <a:schemeClr val="bg1">
                    <a:lumMod val="50000"/>
                  </a:schemeClr>
                </a:solidFill>
                <a:latin typeface="Calibri" panose="020F0502020204030204" pitchFamily="34" charset="0"/>
                <a:cs typeface="Calibri" panose="020F0502020204030204" pitchFamily="34" charset="0"/>
              </a:rPr>
              <a:t>Zhiyong</a:t>
            </a:r>
            <a:r>
              <a:rPr lang="en-GB" sz="1400" dirty="0">
                <a:solidFill>
                  <a:schemeClr val="bg1">
                    <a:lumMod val="50000"/>
                  </a:schemeClr>
                </a:solidFill>
                <a:latin typeface="Calibri" panose="020F0502020204030204" pitchFamily="34" charset="0"/>
                <a:cs typeface="Calibri" panose="020F0502020204030204" pitchFamily="34" charset="0"/>
              </a:rPr>
              <a:t> Gao, and Ming-</a:t>
            </a:r>
            <a:r>
              <a:rPr lang="en-GB" sz="1400" dirty="0" err="1">
                <a:solidFill>
                  <a:schemeClr val="bg1">
                    <a:lumMod val="50000"/>
                  </a:schemeClr>
                </a:solidFill>
                <a:latin typeface="Calibri" panose="020F0502020204030204" pitchFamily="34" charset="0"/>
                <a:cs typeface="Calibri" panose="020F0502020204030204" pitchFamily="34" charset="0"/>
              </a:rPr>
              <a:t>Hsuan</a:t>
            </a:r>
            <a:r>
              <a:rPr lang="en-GB" sz="1400" dirty="0">
                <a:solidFill>
                  <a:schemeClr val="bg1">
                    <a:lumMod val="50000"/>
                  </a:schemeClr>
                </a:solidFill>
                <a:latin typeface="Calibri" panose="020F0502020204030204" pitchFamily="34" charset="0"/>
                <a:cs typeface="Calibri" panose="020F0502020204030204" pitchFamily="34" charset="0"/>
              </a:rPr>
              <a:t> Yang. Depth-aware video frame interpolation. </a:t>
            </a:r>
            <a:r>
              <a:rPr lang="en-GB" sz="1400" dirty="0" smtClean="0">
                <a:solidFill>
                  <a:schemeClr val="bg1">
                    <a:lumMod val="50000"/>
                  </a:schemeClr>
                </a:solidFill>
                <a:latin typeface="Calibri" panose="020F0502020204030204" pitchFamily="34" charset="0"/>
                <a:cs typeface="Calibri" panose="020F0502020204030204" pitchFamily="34" charset="0"/>
              </a:rPr>
              <a:t> CVPR 2019</a:t>
            </a:r>
            <a:endParaRPr lang="en-GB" sz="1400" dirty="0">
              <a:solidFill>
                <a:schemeClr val="bg1">
                  <a:lumMod val="50000"/>
                </a:schemeClr>
              </a:solidFill>
              <a:latin typeface="Calibri" panose="020F0502020204030204" pitchFamily="34" charset="0"/>
              <a:cs typeface="Calibri" panose="020F0502020204030204" pitchFamily="34" charset="0"/>
            </a:endParaRP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[6</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Wenbo</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Bao</a:t>
            </a:r>
            <a:r>
              <a:rPr lang="en-GB" sz="1400" dirty="0">
                <a:solidFill>
                  <a:schemeClr val="bg1">
                    <a:lumMod val="50000"/>
                  </a:schemeClr>
                </a:solidFill>
                <a:latin typeface="Calibri" panose="020F0502020204030204" pitchFamily="34" charset="0"/>
                <a:cs typeface="Calibri" panose="020F0502020204030204" pitchFamily="34" charset="0"/>
              </a:rPr>
              <a:t>, Wei-Sheng Lai, </a:t>
            </a:r>
            <a:r>
              <a:rPr lang="en-GB" sz="1400" dirty="0" err="1">
                <a:solidFill>
                  <a:schemeClr val="bg1">
                    <a:lumMod val="50000"/>
                  </a:schemeClr>
                </a:solidFill>
                <a:latin typeface="Calibri" panose="020F0502020204030204" pitchFamily="34" charset="0"/>
                <a:cs typeface="Calibri" panose="020F0502020204030204" pitchFamily="34" charset="0"/>
              </a:rPr>
              <a:t>Xiaoyun</a:t>
            </a:r>
            <a:r>
              <a:rPr lang="en-GB" sz="1400" dirty="0">
                <a:solidFill>
                  <a:schemeClr val="bg1">
                    <a:lumMod val="50000"/>
                  </a:schemeClr>
                </a:solidFill>
                <a:latin typeface="Calibri" panose="020F0502020204030204" pitchFamily="34" charset="0"/>
                <a:cs typeface="Calibri" panose="020F0502020204030204" pitchFamily="34" charset="0"/>
              </a:rPr>
              <a:t> Zhang, </a:t>
            </a:r>
            <a:r>
              <a:rPr lang="en-GB" sz="1400" dirty="0" err="1">
                <a:solidFill>
                  <a:schemeClr val="bg1">
                    <a:lumMod val="50000"/>
                  </a:schemeClr>
                </a:solidFill>
                <a:latin typeface="Calibri" panose="020F0502020204030204" pitchFamily="34" charset="0"/>
                <a:cs typeface="Calibri" panose="020F0502020204030204" pitchFamily="34" charset="0"/>
              </a:rPr>
              <a:t>Zhiyong</a:t>
            </a:r>
            <a:r>
              <a:rPr lang="en-GB" sz="1400" dirty="0">
                <a:solidFill>
                  <a:schemeClr val="bg1">
                    <a:lumMod val="50000"/>
                  </a:schemeClr>
                </a:solidFill>
                <a:latin typeface="Calibri" panose="020F0502020204030204" pitchFamily="34" charset="0"/>
                <a:cs typeface="Calibri" panose="020F0502020204030204" pitchFamily="34" charset="0"/>
              </a:rPr>
              <a:t> Gao, and Ming-</a:t>
            </a:r>
            <a:r>
              <a:rPr lang="en-GB" sz="1400" dirty="0" err="1">
                <a:solidFill>
                  <a:schemeClr val="bg1">
                    <a:lumMod val="50000"/>
                  </a:schemeClr>
                </a:solidFill>
                <a:latin typeface="Calibri" panose="020F0502020204030204" pitchFamily="34" charset="0"/>
                <a:cs typeface="Calibri" panose="020F0502020204030204" pitchFamily="34" charset="0"/>
              </a:rPr>
              <a:t>Hsuan</a:t>
            </a:r>
            <a:r>
              <a:rPr lang="en-GB" sz="1400" dirty="0">
                <a:solidFill>
                  <a:schemeClr val="bg1">
                    <a:lumMod val="50000"/>
                  </a:schemeClr>
                </a:solidFill>
                <a:latin typeface="Calibri" panose="020F0502020204030204" pitchFamily="34" charset="0"/>
                <a:cs typeface="Calibri" panose="020F0502020204030204" pitchFamily="34" charset="0"/>
              </a:rPr>
              <a:t> Yang. </a:t>
            </a:r>
            <a:r>
              <a:rPr lang="en-GB" sz="1400" dirty="0" err="1">
                <a:solidFill>
                  <a:schemeClr val="bg1">
                    <a:lumMod val="50000"/>
                  </a:schemeClr>
                </a:solidFill>
                <a:latin typeface="Calibri" panose="020F0502020204030204" pitchFamily="34" charset="0"/>
                <a:cs typeface="Calibri" panose="020F0502020204030204" pitchFamily="34" charset="0"/>
              </a:rPr>
              <a:t>Memc</a:t>
            </a:r>
            <a:r>
              <a:rPr lang="en-GB" sz="1400" dirty="0">
                <a:solidFill>
                  <a:schemeClr val="bg1">
                    <a:lumMod val="50000"/>
                  </a:schemeClr>
                </a:solidFill>
                <a:latin typeface="Calibri" panose="020F0502020204030204" pitchFamily="34" charset="0"/>
                <a:cs typeface="Calibri" panose="020F0502020204030204" pitchFamily="34" charset="0"/>
              </a:rPr>
              <a:t>-net: Motion estimation and motion compensation driven neural network for video interpolation and enhancement</a:t>
            </a:r>
            <a:r>
              <a:rPr lang="en-GB" sz="1400" dirty="0" smtClean="0">
                <a:solidFill>
                  <a:schemeClr val="bg1">
                    <a:lumMod val="50000"/>
                  </a:schemeClr>
                </a:solidFill>
                <a:latin typeface="Calibri" panose="020F0502020204030204" pitchFamily="34" charset="0"/>
                <a:cs typeface="Calibri" panose="020F0502020204030204" pitchFamily="34" charset="0"/>
              </a:rPr>
              <a:t>. TPAMI 2019</a:t>
            </a:r>
            <a:endParaRPr lang="en-GB" sz="1400" dirty="0">
              <a:solidFill>
                <a:schemeClr val="bg1">
                  <a:lumMod val="50000"/>
                </a:schemeClr>
              </a:solidFill>
              <a:latin typeface="Calibri" panose="020F0502020204030204" pitchFamily="34" charset="0"/>
              <a:cs typeface="Calibri" panose="020F0502020204030204" pitchFamily="34" charset="0"/>
            </a:endParaRPr>
          </a:p>
        </p:txBody>
      </p:sp>
      <p:pic>
        <p:nvPicPr>
          <p:cNvPr id="6" name="Picture 5"/>
          <p:cNvPicPr>
            <a:picLocks noChangeAspect="1"/>
          </p:cNvPicPr>
          <p:nvPr/>
        </p:nvPicPr>
        <p:blipFill>
          <a:blip r:embed="rId5"/>
          <a:stretch>
            <a:fillRect/>
          </a:stretch>
        </p:blipFill>
        <p:spPr>
          <a:xfrm>
            <a:off x="6898105" y="559459"/>
            <a:ext cx="4848225" cy="1762125"/>
          </a:xfrm>
          <a:prstGeom prst="rect">
            <a:avLst/>
          </a:prstGeom>
        </p:spPr>
      </p:pic>
    </p:spTree>
    <p:extLst>
      <p:ext uri="{BB962C8B-B14F-4D97-AF65-F5344CB8AC3E}">
        <p14:creationId xmlns:p14="http://schemas.microsoft.com/office/powerpoint/2010/main" val="4179404930"/>
      </p:ext>
    </p:extLst>
  </p:cSld>
  <p:clrMapOvr>
    <a:masterClrMapping/>
  </p:clrMapOvr>
  <p:transition spd="slow" advClick="0" advTm="0">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a:t>
              </a:r>
              <a:r>
                <a:rPr lang="zh-CN" altLang="en-US" sz="2400" dirty="0">
                  <a:solidFill>
                    <a:schemeClr val="tx2"/>
                  </a:solidFill>
                  <a:latin typeface="微软雅黑" panose="020B0503020204020204" pitchFamily="34" charset="-122"/>
                  <a:ea typeface="微软雅黑" panose="020B0503020204020204" pitchFamily="34" charset="-122"/>
                  <a:cs typeface="+mn-ea"/>
                </a:rPr>
                <a:t>与相关</a:t>
              </a:r>
              <a:r>
                <a:rPr lang="zh-CN" altLang="en-US" sz="2400" dirty="0" smtClean="0">
                  <a:solidFill>
                    <a:schemeClr val="tx2"/>
                  </a:solidFill>
                  <a:latin typeface="微软雅黑" panose="020B0503020204020204" pitchFamily="34" charset="-122"/>
                  <a:ea typeface="微软雅黑" panose="020B0503020204020204" pitchFamily="34" charset="-122"/>
                  <a:cs typeface="+mn-ea"/>
                </a:rPr>
                <a:t>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7" y="1096484"/>
            <a:ext cx="477691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 V</a:t>
            </a:r>
            <a:r>
              <a:rPr lang="en-GB" sz="2400" b="1" dirty="0" smtClean="0">
                <a:latin typeface="Calibri" panose="020F0502020204030204" pitchFamily="34" charset="0"/>
                <a:cs typeface="Calibri" panose="020F0502020204030204" pitchFamily="34" charset="0"/>
              </a:rPr>
              <a:t>ideo Frame </a:t>
            </a:r>
            <a:r>
              <a:rPr lang="en-GB" sz="2400" b="1" dirty="0">
                <a:latin typeface="Calibri" panose="020F0502020204030204" pitchFamily="34" charset="0"/>
                <a:cs typeface="Calibri" panose="020F0502020204030204" pitchFamily="34" charset="0"/>
              </a:rPr>
              <a:t>I</a:t>
            </a:r>
            <a:r>
              <a:rPr lang="en-GB" sz="2400" b="1" dirty="0" smtClean="0">
                <a:latin typeface="Calibri" panose="020F0502020204030204" pitchFamily="34" charset="0"/>
                <a:cs typeface="Calibri" panose="020F0502020204030204" pitchFamily="34" charset="0"/>
              </a:rPr>
              <a:t>nterpolation (VFI)</a:t>
            </a:r>
            <a:endParaRPr lang="en-GB" sz="2400" b="1" dirty="0">
              <a:latin typeface="Calibri" panose="020F0502020204030204" pitchFamily="34" charset="0"/>
              <a:cs typeface="Calibri" panose="020F0502020204030204" pitchFamily="34" charset="0"/>
            </a:endParaRPr>
          </a:p>
        </p:txBody>
      </p:sp>
      <p:sp>
        <p:nvSpPr>
          <p:cNvPr id="53" name="TextBox 52"/>
          <p:cNvSpPr txBox="1"/>
          <p:nvPr/>
        </p:nvSpPr>
        <p:spPr>
          <a:xfrm>
            <a:off x="992142" y="1724804"/>
            <a:ext cx="7817565"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Working on VFI:</a:t>
            </a: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Directly with an encoder-decoder CNN</a:t>
            </a:r>
            <a:r>
              <a:rPr lang="en-GB" sz="2400" baseline="30000" dirty="0">
                <a:latin typeface="Calibri" panose="020F0502020204030204" pitchFamily="34" charset="0"/>
                <a:cs typeface="Calibri" panose="020F0502020204030204" pitchFamily="34" charset="0"/>
              </a:rPr>
              <a:t>[1]</a:t>
            </a:r>
            <a:endParaRPr lang="en-GB"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Learn a spatially adaptive convolution kernel </a:t>
            </a:r>
            <a:r>
              <a:rPr lang="en-GB" sz="2400" baseline="30000" dirty="0">
                <a:latin typeface="Calibri" panose="020F0502020204030204" pitchFamily="34" charset="0"/>
                <a:cs typeface="Calibri" panose="020F0502020204030204" pitchFamily="34" charset="0"/>
              </a:rPr>
              <a:t>[2]</a:t>
            </a:r>
            <a:endParaRPr lang="en-GB"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Flow-based video interpolation approaches</a:t>
            </a:r>
            <a:r>
              <a:rPr lang="en-GB" sz="2400" baseline="30000" dirty="0">
                <a:latin typeface="Calibri" panose="020F0502020204030204" pitchFamily="34" charset="0"/>
                <a:cs typeface="Calibri" panose="020F0502020204030204" pitchFamily="34" charset="0"/>
              </a:rPr>
              <a:t>[3,4,5,6</a:t>
            </a:r>
            <a:r>
              <a:rPr lang="en-GB" sz="2400" baseline="30000" dirty="0" smtClean="0">
                <a:latin typeface="Calibri" panose="020F0502020204030204" pitchFamily="34" charset="0"/>
                <a:cs typeface="Calibri" panose="020F0502020204030204" pitchFamily="34" charset="0"/>
              </a:rPr>
              <a:t>]</a:t>
            </a:r>
            <a:endParaRPr lang="en-GB" sz="2400" dirty="0">
              <a:latin typeface="Calibri" panose="020F0502020204030204" pitchFamily="34" charset="0"/>
              <a:cs typeface="Calibri" panose="020F0502020204030204" pitchFamily="34" charset="0"/>
            </a:endParaRPr>
          </a:p>
        </p:txBody>
      </p:sp>
      <p:sp>
        <p:nvSpPr>
          <p:cNvPr id="13" name="TextBox 12"/>
          <p:cNvSpPr txBox="1"/>
          <p:nvPr/>
        </p:nvSpPr>
        <p:spPr>
          <a:xfrm>
            <a:off x="1041670" y="3961478"/>
            <a:ext cx="10303737" cy="2246769"/>
          </a:xfrm>
          <a:prstGeom prst="rect">
            <a:avLst/>
          </a:prstGeom>
          <a:noFill/>
        </p:spPr>
        <p:txBody>
          <a:bodyPr wrap="square" rtlCol="0">
            <a:spAutoFit/>
          </a:bodyPr>
          <a:lstStyle/>
          <a:p>
            <a:r>
              <a:rPr lang="en-US" sz="1400" baseline="30000" dirty="0" smtClean="0">
                <a:solidFill>
                  <a:schemeClr val="bg1">
                    <a:lumMod val="50000"/>
                  </a:schemeClr>
                </a:solidFill>
                <a:latin typeface="Calibri" panose="020F0502020204030204" pitchFamily="34" charset="0"/>
                <a:cs typeface="Calibri" panose="020F0502020204030204" pitchFamily="34" charset="0"/>
              </a:rPr>
              <a:t>[1</a:t>
            </a:r>
            <a:r>
              <a:rPr lang="en-GB" sz="1400" baseline="300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Gucan</a:t>
            </a:r>
            <a:r>
              <a:rPr lang="en-GB" sz="1400" dirty="0">
                <a:solidFill>
                  <a:schemeClr val="bg1">
                    <a:lumMod val="50000"/>
                  </a:schemeClr>
                </a:solidFill>
                <a:latin typeface="Calibri" panose="020F0502020204030204" pitchFamily="34" charset="0"/>
                <a:cs typeface="Calibri" panose="020F0502020204030204" pitchFamily="34" charset="0"/>
              </a:rPr>
              <a:t> Long, Laurent </a:t>
            </a:r>
            <a:r>
              <a:rPr lang="en-GB" sz="1400" dirty="0" err="1">
                <a:solidFill>
                  <a:schemeClr val="bg1">
                    <a:lumMod val="50000"/>
                  </a:schemeClr>
                </a:solidFill>
                <a:latin typeface="Calibri" panose="020F0502020204030204" pitchFamily="34" charset="0"/>
                <a:cs typeface="Calibri" panose="020F0502020204030204" pitchFamily="34" charset="0"/>
              </a:rPr>
              <a:t>Kneip</a:t>
            </a:r>
            <a:r>
              <a:rPr lang="en-GB" sz="1400" dirty="0">
                <a:solidFill>
                  <a:schemeClr val="bg1">
                    <a:lumMod val="50000"/>
                  </a:schemeClr>
                </a:solidFill>
                <a:latin typeface="Calibri" panose="020F0502020204030204" pitchFamily="34" charset="0"/>
                <a:cs typeface="Calibri" panose="020F0502020204030204" pitchFamily="34" charset="0"/>
              </a:rPr>
              <a:t>, Jose M Alvarez, </a:t>
            </a:r>
            <a:r>
              <a:rPr lang="en-GB" sz="1400" dirty="0" err="1">
                <a:solidFill>
                  <a:schemeClr val="bg1">
                    <a:lumMod val="50000"/>
                  </a:schemeClr>
                </a:solidFill>
                <a:latin typeface="Calibri" panose="020F0502020204030204" pitchFamily="34" charset="0"/>
                <a:cs typeface="Calibri" panose="020F0502020204030204" pitchFamily="34" charset="0"/>
              </a:rPr>
              <a:t>Hongdong</a:t>
            </a:r>
            <a:r>
              <a:rPr lang="en-GB" sz="1400" dirty="0">
                <a:solidFill>
                  <a:schemeClr val="bg1">
                    <a:lumMod val="50000"/>
                  </a:schemeClr>
                </a:solidFill>
                <a:latin typeface="Calibri" panose="020F0502020204030204" pitchFamily="34" charset="0"/>
                <a:cs typeface="Calibri" panose="020F0502020204030204" pitchFamily="34" charset="0"/>
              </a:rPr>
              <a:t> Li, </a:t>
            </a:r>
            <a:r>
              <a:rPr lang="en-GB" sz="1400" dirty="0" err="1" smtClean="0">
                <a:solidFill>
                  <a:schemeClr val="bg1">
                    <a:lumMod val="50000"/>
                  </a:schemeClr>
                </a:solidFill>
                <a:latin typeface="Calibri" panose="020F0502020204030204" pitchFamily="34" charset="0"/>
                <a:cs typeface="Calibri" panose="020F0502020204030204" pitchFamily="34" charset="0"/>
              </a:rPr>
              <a:t>Xiaohu</a:t>
            </a:r>
            <a:r>
              <a:rPr lang="en-GB" sz="1400" dirty="0" smtClean="0">
                <a:solidFill>
                  <a:schemeClr val="bg1">
                    <a:lumMod val="50000"/>
                  </a:schemeClr>
                </a:solidFill>
                <a:latin typeface="Calibri" panose="020F0502020204030204" pitchFamily="34" charset="0"/>
                <a:cs typeface="Calibri" panose="020F0502020204030204" pitchFamily="34" charset="0"/>
              </a:rPr>
              <a:t> Zhang</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and Qi </a:t>
            </a:r>
            <a:r>
              <a:rPr lang="en-GB" sz="1400" dirty="0" err="1" smtClean="0">
                <a:solidFill>
                  <a:schemeClr val="bg1">
                    <a:lumMod val="50000"/>
                  </a:schemeClr>
                </a:solidFill>
                <a:latin typeface="Calibri" panose="020F0502020204030204" pitchFamily="34" charset="0"/>
                <a:cs typeface="Calibri" panose="020F0502020204030204" pitchFamily="34" charset="0"/>
              </a:rPr>
              <a:t>fengYu</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Learning image matching by </a:t>
            </a:r>
            <a:r>
              <a:rPr lang="en-GB" sz="1400" dirty="0">
                <a:solidFill>
                  <a:schemeClr val="bg1">
                    <a:lumMod val="50000"/>
                  </a:schemeClr>
                </a:solidFill>
                <a:latin typeface="Calibri" panose="020F0502020204030204" pitchFamily="34" charset="0"/>
                <a:cs typeface="Calibri" panose="020F0502020204030204" pitchFamily="34" charset="0"/>
              </a:rPr>
              <a:t>simply watching video</a:t>
            </a:r>
            <a:r>
              <a:rPr lang="en-GB" sz="1400" dirty="0" smtClean="0">
                <a:solidFill>
                  <a:schemeClr val="bg1">
                    <a:lumMod val="50000"/>
                  </a:schemeClr>
                </a:solidFill>
                <a:latin typeface="Calibri" panose="020F0502020204030204" pitchFamily="34" charset="0"/>
                <a:cs typeface="Calibri" panose="020F0502020204030204" pitchFamily="34" charset="0"/>
              </a:rPr>
              <a:t>. ECCV 2016</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a:t>
            </a:r>
            <a:r>
              <a:rPr lang="en-US" sz="1400" baseline="30000" dirty="0">
                <a:solidFill>
                  <a:schemeClr val="bg1">
                    <a:lumMod val="50000"/>
                  </a:schemeClr>
                </a:solidFill>
                <a:latin typeface="Calibri" panose="020F0502020204030204" pitchFamily="34" charset="0"/>
                <a:cs typeface="Calibri" panose="020F0502020204030204" pitchFamily="34" charset="0"/>
              </a:rPr>
              <a:t>2</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Simon </a:t>
            </a:r>
            <a:r>
              <a:rPr lang="en-GB" sz="1400" dirty="0" err="1" smtClean="0">
                <a:solidFill>
                  <a:schemeClr val="bg1">
                    <a:lumMod val="50000"/>
                  </a:schemeClr>
                </a:solidFill>
                <a:latin typeface="Calibri" panose="020F0502020204030204" pitchFamily="34" charset="0"/>
                <a:cs typeface="Calibri" panose="020F0502020204030204" pitchFamily="34" charset="0"/>
              </a:rPr>
              <a:t>Niklaus</a:t>
            </a:r>
            <a:r>
              <a:rPr lang="en-GB" sz="1400" dirty="0" smtClean="0">
                <a:solidFill>
                  <a:schemeClr val="bg1">
                    <a:lumMod val="50000"/>
                  </a:schemeClr>
                </a:solidFill>
                <a:latin typeface="Calibri" panose="020F0502020204030204" pitchFamily="34" charset="0"/>
                <a:cs typeface="Calibri" panose="020F0502020204030204" pitchFamily="34" charset="0"/>
              </a:rPr>
              <a:t>, Long Mai, and Feng Liu. Video frame interpolation via adaptive convolution. CVPR 2017</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[3</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Huaizu</a:t>
            </a:r>
            <a:r>
              <a:rPr lang="en-GB" sz="1400" dirty="0">
                <a:solidFill>
                  <a:schemeClr val="bg1">
                    <a:lumMod val="50000"/>
                  </a:schemeClr>
                </a:solidFill>
                <a:latin typeface="Calibri" panose="020F0502020204030204" pitchFamily="34" charset="0"/>
                <a:cs typeface="Calibri" panose="020F0502020204030204" pitchFamily="34" charset="0"/>
              </a:rPr>
              <a:t> Jiang, </a:t>
            </a:r>
            <a:r>
              <a:rPr lang="en-GB" sz="1400" dirty="0" err="1">
                <a:solidFill>
                  <a:schemeClr val="bg1">
                    <a:lumMod val="50000"/>
                  </a:schemeClr>
                </a:solidFill>
                <a:latin typeface="Calibri" panose="020F0502020204030204" pitchFamily="34" charset="0"/>
                <a:cs typeface="Calibri" panose="020F0502020204030204" pitchFamily="34" charset="0"/>
              </a:rPr>
              <a:t>Deqing</a:t>
            </a:r>
            <a:r>
              <a:rPr lang="en-GB" sz="1400" dirty="0">
                <a:solidFill>
                  <a:schemeClr val="bg1">
                    <a:lumMod val="50000"/>
                  </a:schemeClr>
                </a:solidFill>
                <a:latin typeface="Calibri" panose="020F0502020204030204" pitchFamily="34" charset="0"/>
                <a:cs typeface="Calibri" panose="020F0502020204030204" pitchFamily="34" charset="0"/>
              </a:rPr>
              <a:t> Sun, Varun </a:t>
            </a:r>
            <a:r>
              <a:rPr lang="en-GB" sz="1400" dirty="0" err="1">
                <a:solidFill>
                  <a:schemeClr val="bg1">
                    <a:lumMod val="50000"/>
                  </a:schemeClr>
                </a:solidFill>
                <a:latin typeface="Calibri" panose="020F0502020204030204" pitchFamily="34" charset="0"/>
                <a:cs typeface="Calibri" panose="020F0502020204030204" pitchFamily="34" charset="0"/>
              </a:rPr>
              <a:t>Jampani</a:t>
            </a:r>
            <a:r>
              <a:rPr lang="en-GB" sz="1400" dirty="0">
                <a:solidFill>
                  <a:schemeClr val="bg1">
                    <a:lumMod val="50000"/>
                  </a:schemeClr>
                </a:solidFill>
                <a:latin typeface="Calibri" panose="020F0502020204030204" pitchFamily="34" charset="0"/>
                <a:cs typeface="Calibri" panose="020F0502020204030204" pitchFamily="34" charset="0"/>
              </a:rPr>
              <a:t>, Ming-</a:t>
            </a:r>
            <a:r>
              <a:rPr lang="en-GB" sz="1400" dirty="0" err="1">
                <a:solidFill>
                  <a:schemeClr val="bg1">
                    <a:lumMod val="50000"/>
                  </a:schemeClr>
                </a:solidFill>
                <a:latin typeface="Calibri" panose="020F0502020204030204" pitchFamily="34" charset="0"/>
                <a:cs typeface="Calibri" panose="020F0502020204030204" pitchFamily="34" charset="0"/>
              </a:rPr>
              <a:t>Hsuan</a:t>
            </a:r>
            <a:r>
              <a:rPr lang="en-GB" sz="1400" dirty="0">
                <a:solidFill>
                  <a:schemeClr val="bg1">
                    <a:lumMod val="50000"/>
                  </a:schemeClr>
                </a:solidFill>
                <a:latin typeface="Calibri" panose="020F0502020204030204" pitchFamily="34" charset="0"/>
                <a:cs typeface="Calibri" panose="020F0502020204030204" pitchFamily="34" charset="0"/>
              </a:rPr>
              <a:t> Yang, Erik Learned-Miller, and Jan </a:t>
            </a:r>
            <a:r>
              <a:rPr lang="en-GB" sz="1400" dirty="0" err="1">
                <a:solidFill>
                  <a:schemeClr val="bg1">
                    <a:lumMod val="50000"/>
                  </a:schemeClr>
                </a:solidFill>
                <a:latin typeface="Calibri" panose="020F0502020204030204" pitchFamily="34" charset="0"/>
                <a:cs typeface="Calibri" panose="020F0502020204030204" pitchFamily="34" charset="0"/>
              </a:rPr>
              <a:t>Kautz</a:t>
            </a:r>
            <a:r>
              <a:rPr lang="en-GB" sz="1400" dirty="0">
                <a:solidFill>
                  <a:schemeClr val="bg1">
                    <a:lumMod val="50000"/>
                  </a:schemeClr>
                </a:solidFill>
                <a:latin typeface="Calibri" panose="020F0502020204030204" pitchFamily="34" charset="0"/>
                <a:cs typeface="Calibri" panose="020F0502020204030204" pitchFamily="34" charset="0"/>
              </a:rPr>
              <a:t>. Super </a:t>
            </a:r>
            <a:r>
              <a:rPr lang="en-GB" sz="1400" dirty="0" err="1">
                <a:solidFill>
                  <a:schemeClr val="bg1">
                    <a:lumMod val="50000"/>
                  </a:schemeClr>
                </a:solidFill>
                <a:latin typeface="Calibri" panose="020F0502020204030204" pitchFamily="34" charset="0"/>
                <a:cs typeface="Calibri" panose="020F0502020204030204" pitchFamily="34" charset="0"/>
              </a:rPr>
              <a:t>slomo</a:t>
            </a:r>
            <a:r>
              <a:rPr lang="en-GB" sz="1400" dirty="0">
                <a:solidFill>
                  <a:schemeClr val="bg1">
                    <a:lumMod val="50000"/>
                  </a:schemeClr>
                </a:solidFill>
                <a:latin typeface="Calibri" panose="020F0502020204030204" pitchFamily="34" charset="0"/>
                <a:cs typeface="Calibri" panose="020F0502020204030204" pitchFamily="34" charset="0"/>
              </a:rPr>
              <a:t>: High quality estimation of multiple intermediate frames for video interpolation. </a:t>
            </a:r>
            <a:r>
              <a:rPr lang="en-GB" sz="1400" dirty="0" smtClean="0">
                <a:solidFill>
                  <a:schemeClr val="bg1">
                    <a:lumMod val="50000"/>
                  </a:schemeClr>
                </a:solidFill>
                <a:latin typeface="Calibri" panose="020F0502020204030204" pitchFamily="34" charset="0"/>
                <a:cs typeface="Calibri" panose="020F0502020204030204" pitchFamily="34" charset="0"/>
              </a:rPr>
              <a:t>CVPR 2018</a:t>
            </a:r>
            <a:endParaRPr lang="en-US" sz="1400" dirty="0">
              <a:solidFill>
                <a:schemeClr val="bg1">
                  <a:lumMod val="50000"/>
                </a:schemeClr>
              </a:solidFill>
              <a:latin typeface="Calibri" panose="020F0502020204030204" pitchFamily="34" charset="0"/>
              <a:cs typeface="Calibri" panose="020F0502020204030204" pitchFamily="34" charset="0"/>
            </a:endParaRP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[4</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Ziwei</a:t>
            </a:r>
            <a:r>
              <a:rPr lang="en-GB" sz="1400" dirty="0">
                <a:solidFill>
                  <a:schemeClr val="bg1">
                    <a:lumMod val="50000"/>
                  </a:schemeClr>
                </a:solidFill>
                <a:latin typeface="Calibri" panose="020F0502020204030204" pitchFamily="34" charset="0"/>
                <a:cs typeface="Calibri" panose="020F0502020204030204" pitchFamily="34" charset="0"/>
              </a:rPr>
              <a:t> Liu, Raymond A </a:t>
            </a:r>
            <a:r>
              <a:rPr lang="en-GB" sz="1400" dirty="0" err="1">
                <a:solidFill>
                  <a:schemeClr val="bg1">
                    <a:lumMod val="50000"/>
                  </a:schemeClr>
                </a:solidFill>
                <a:latin typeface="Calibri" panose="020F0502020204030204" pitchFamily="34" charset="0"/>
                <a:cs typeface="Calibri" panose="020F0502020204030204" pitchFamily="34" charset="0"/>
              </a:rPr>
              <a:t>Yeh</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Xiaoou</a:t>
            </a:r>
            <a:r>
              <a:rPr lang="en-GB" sz="1400" dirty="0">
                <a:solidFill>
                  <a:schemeClr val="bg1">
                    <a:lumMod val="50000"/>
                  </a:schemeClr>
                </a:solidFill>
                <a:latin typeface="Calibri" panose="020F0502020204030204" pitchFamily="34" charset="0"/>
                <a:cs typeface="Calibri" panose="020F0502020204030204" pitchFamily="34" charset="0"/>
              </a:rPr>
              <a:t> Tang, </a:t>
            </a:r>
            <a:r>
              <a:rPr lang="en-GB" sz="1400" dirty="0" err="1">
                <a:solidFill>
                  <a:schemeClr val="bg1">
                    <a:lumMod val="50000"/>
                  </a:schemeClr>
                </a:solidFill>
                <a:latin typeface="Calibri" panose="020F0502020204030204" pitchFamily="34" charset="0"/>
                <a:cs typeface="Calibri" panose="020F0502020204030204" pitchFamily="34" charset="0"/>
              </a:rPr>
              <a:t>Yiming</a:t>
            </a:r>
            <a:r>
              <a:rPr lang="en-GB" sz="1400" dirty="0">
                <a:solidFill>
                  <a:schemeClr val="bg1">
                    <a:lumMod val="50000"/>
                  </a:schemeClr>
                </a:solidFill>
                <a:latin typeface="Calibri" panose="020F0502020204030204" pitchFamily="34" charset="0"/>
                <a:cs typeface="Calibri" panose="020F0502020204030204" pitchFamily="34" charset="0"/>
              </a:rPr>
              <a:t> Liu, and </a:t>
            </a:r>
            <a:r>
              <a:rPr lang="en-GB" sz="1400" dirty="0" err="1">
                <a:solidFill>
                  <a:schemeClr val="bg1">
                    <a:lumMod val="50000"/>
                  </a:schemeClr>
                </a:solidFill>
                <a:latin typeface="Calibri" panose="020F0502020204030204" pitchFamily="34" charset="0"/>
                <a:cs typeface="Calibri" panose="020F0502020204030204" pitchFamily="34" charset="0"/>
              </a:rPr>
              <a:t>Aseem</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Agarwala</a:t>
            </a:r>
            <a:r>
              <a:rPr lang="en-GB" sz="1400" dirty="0">
                <a:solidFill>
                  <a:schemeClr val="bg1">
                    <a:lumMod val="50000"/>
                  </a:schemeClr>
                </a:solidFill>
                <a:latin typeface="Calibri" panose="020F0502020204030204" pitchFamily="34" charset="0"/>
                <a:cs typeface="Calibri" panose="020F0502020204030204" pitchFamily="34" charset="0"/>
              </a:rPr>
              <a:t>. Video frame synthesis using deep voxel ﬂow</a:t>
            </a:r>
            <a:r>
              <a:rPr lang="en-GB" sz="1400" dirty="0" smtClean="0">
                <a:solidFill>
                  <a:schemeClr val="bg1">
                    <a:lumMod val="50000"/>
                  </a:schemeClr>
                </a:solidFill>
                <a:latin typeface="Calibri" panose="020F0502020204030204" pitchFamily="34" charset="0"/>
                <a:cs typeface="Calibri" panose="020F0502020204030204" pitchFamily="34" charset="0"/>
              </a:rPr>
              <a:t>. ICCV 2017</a:t>
            </a:r>
            <a:endParaRPr lang="en-GB" sz="1400" dirty="0">
              <a:solidFill>
                <a:schemeClr val="bg1">
                  <a:lumMod val="50000"/>
                </a:schemeClr>
              </a:solidFill>
              <a:latin typeface="Calibri" panose="020F0502020204030204" pitchFamily="34" charset="0"/>
              <a:cs typeface="Calibri" panose="020F0502020204030204" pitchFamily="34" charset="0"/>
            </a:endParaRP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[5</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Wenbo</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Bao</a:t>
            </a:r>
            <a:r>
              <a:rPr lang="en-GB" sz="1400" dirty="0">
                <a:solidFill>
                  <a:schemeClr val="bg1">
                    <a:lumMod val="50000"/>
                  </a:schemeClr>
                </a:solidFill>
                <a:latin typeface="Calibri" panose="020F0502020204030204" pitchFamily="34" charset="0"/>
                <a:cs typeface="Calibri" panose="020F0502020204030204" pitchFamily="34" charset="0"/>
              </a:rPr>
              <a:t>, Wei-Sheng Lai, Chao Ma, </a:t>
            </a:r>
            <a:r>
              <a:rPr lang="en-GB" sz="1400" dirty="0" err="1">
                <a:solidFill>
                  <a:schemeClr val="bg1">
                    <a:lumMod val="50000"/>
                  </a:schemeClr>
                </a:solidFill>
                <a:latin typeface="Calibri" panose="020F0502020204030204" pitchFamily="34" charset="0"/>
                <a:cs typeface="Calibri" panose="020F0502020204030204" pitchFamily="34" charset="0"/>
              </a:rPr>
              <a:t>Xiaoyun</a:t>
            </a:r>
            <a:r>
              <a:rPr lang="en-GB" sz="1400" dirty="0">
                <a:solidFill>
                  <a:schemeClr val="bg1">
                    <a:lumMod val="50000"/>
                  </a:schemeClr>
                </a:solidFill>
                <a:latin typeface="Calibri" panose="020F0502020204030204" pitchFamily="34" charset="0"/>
                <a:cs typeface="Calibri" panose="020F0502020204030204" pitchFamily="34" charset="0"/>
              </a:rPr>
              <a:t> Zhang, </a:t>
            </a:r>
            <a:r>
              <a:rPr lang="en-GB" sz="1400" dirty="0" err="1">
                <a:solidFill>
                  <a:schemeClr val="bg1">
                    <a:lumMod val="50000"/>
                  </a:schemeClr>
                </a:solidFill>
                <a:latin typeface="Calibri" panose="020F0502020204030204" pitchFamily="34" charset="0"/>
                <a:cs typeface="Calibri" panose="020F0502020204030204" pitchFamily="34" charset="0"/>
              </a:rPr>
              <a:t>Zhiyong</a:t>
            </a:r>
            <a:r>
              <a:rPr lang="en-GB" sz="1400" dirty="0">
                <a:solidFill>
                  <a:schemeClr val="bg1">
                    <a:lumMod val="50000"/>
                  </a:schemeClr>
                </a:solidFill>
                <a:latin typeface="Calibri" panose="020F0502020204030204" pitchFamily="34" charset="0"/>
                <a:cs typeface="Calibri" panose="020F0502020204030204" pitchFamily="34" charset="0"/>
              </a:rPr>
              <a:t> Gao, and Ming-</a:t>
            </a:r>
            <a:r>
              <a:rPr lang="en-GB" sz="1400" dirty="0" err="1">
                <a:solidFill>
                  <a:schemeClr val="bg1">
                    <a:lumMod val="50000"/>
                  </a:schemeClr>
                </a:solidFill>
                <a:latin typeface="Calibri" panose="020F0502020204030204" pitchFamily="34" charset="0"/>
                <a:cs typeface="Calibri" panose="020F0502020204030204" pitchFamily="34" charset="0"/>
              </a:rPr>
              <a:t>Hsuan</a:t>
            </a:r>
            <a:r>
              <a:rPr lang="en-GB" sz="1400" dirty="0">
                <a:solidFill>
                  <a:schemeClr val="bg1">
                    <a:lumMod val="50000"/>
                  </a:schemeClr>
                </a:solidFill>
                <a:latin typeface="Calibri" panose="020F0502020204030204" pitchFamily="34" charset="0"/>
                <a:cs typeface="Calibri" panose="020F0502020204030204" pitchFamily="34" charset="0"/>
              </a:rPr>
              <a:t> Yang. Depth-aware video frame interpolation. </a:t>
            </a:r>
            <a:r>
              <a:rPr lang="en-GB" sz="1400" dirty="0" smtClean="0">
                <a:solidFill>
                  <a:schemeClr val="bg1">
                    <a:lumMod val="50000"/>
                  </a:schemeClr>
                </a:solidFill>
                <a:latin typeface="Calibri" panose="020F0502020204030204" pitchFamily="34" charset="0"/>
                <a:cs typeface="Calibri" panose="020F0502020204030204" pitchFamily="34" charset="0"/>
              </a:rPr>
              <a:t> CVPR 2019</a:t>
            </a:r>
            <a:endParaRPr lang="en-GB" sz="1400" dirty="0">
              <a:solidFill>
                <a:schemeClr val="bg1">
                  <a:lumMod val="50000"/>
                </a:schemeClr>
              </a:solidFill>
              <a:latin typeface="Calibri" panose="020F0502020204030204" pitchFamily="34" charset="0"/>
              <a:cs typeface="Calibri" panose="020F0502020204030204" pitchFamily="34" charset="0"/>
            </a:endParaRP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[6</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Wenbo</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Bao</a:t>
            </a:r>
            <a:r>
              <a:rPr lang="en-GB" sz="1400" dirty="0">
                <a:solidFill>
                  <a:schemeClr val="bg1">
                    <a:lumMod val="50000"/>
                  </a:schemeClr>
                </a:solidFill>
                <a:latin typeface="Calibri" panose="020F0502020204030204" pitchFamily="34" charset="0"/>
                <a:cs typeface="Calibri" panose="020F0502020204030204" pitchFamily="34" charset="0"/>
              </a:rPr>
              <a:t>, Wei-Sheng Lai, </a:t>
            </a:r>
            <a:r>
              <a:rPr lang="en-GB" sz="1400" dirty="0" err="1">
                <a:solidFill>
                  <a:schemeClr val="bg1">
                    <a:lumMod val="50000"/>
                  </a:schemeClr>
                </a:solidFill>
                <a:latin typeface="Calibri" panose="020F0502020204030204" pitchFamily="34" charset="0"/>
                <a:cs typeface="Calibri" panose="020F0502020204030204" pitchFamily="34" charset="0"/>
              </a:rPr>
              <a:t>Xiaoyun</a:t>
            </a:r>
            <a:r>
              <a:rPr lang="en-GB" sz="1400" dirty="0">
                <a:solidFill>
                  <a:schemeClr val="bg1">
                    <a:lumMod val="50000"/>
                  </a:schemeClr>
                </a:solidFill>
                <a:latin typeface="Calibri" panose="020F0502020204030204" pitchFamily="34" charset="0"/>
                <a:cs typeface="Calibri" panose="020F0502020204030204" pitchFamily="34" charset="0"/>
              </a:rPr>
              <a:t> Zhang, </a:t>
            </a:r>
            <a:r>
              <a:rPr lang="en-GB" sz="1400" dirty="0" err="1">
                <a:solidFill>
                  <a:schemeClr val="bg1">
                    <a:lumMod val="50000"/>
                  </a:schemeClr>
                </a:solidFill>
                <a:latin typeface="Calibri" panose="020F0502020204030204" pitchFamily="34" charset="0"/>
                <a:cs typeface="Calibri" panose="020F0502020204030204" pitchFamily="34" charset="0"/>
              </a:rPr>
              <a:t>Zhiyong</a:t>
            </a:r>
            <a:r>
              <a:rPr lang="en-GB" sz="1400" dirty="0">
                <a:solidFill>
                  <a:schemeClr val="bg1">
                    <a:lumMod val="50000"/>
                  </a:schemeClr>
                </a:solidFill>
                <a:latin typeface="Calibri" panose="020F0502020204030204" pitchFamily="34" charset="0"/>
                <a:cs typeface="Calibri" panose="020F0502020204030204" pitchFamily="34" charset="0"/>
              </a:rPr>
              <a:t> Gao, and Ming-</a:t>
            </a:r>
            <a:r>
              <a:rPr lang="en-GB" sz="1400" dirty="0" err="1">
                <a:solidFill>
                  <a:schemeClr val="bg1">
                    <a:lumMod val="50000"/>
                  </a:schemeClr>
                </a:solidFill>
                <a:latin typeface="Calibri" panose="020F0502020204030204" pitchFamily="34" charset="0"/>
                <a:cs typeface="Calibri" panose="020F0502020204030204" pitchFamily="34" charset="0"/>
              </a:rPr>
              <a:t>Hsuan</a:t>
            </a:r>
            <a:r>
              <a:rPr lang="en-GB" sz="1400" dirty="0">
                <a:solidFill>
                  <a:schemeClr val="bg1">
                    <a:lumMod val="50000"/>
                  </a:schemeClr>
                </a:solidFill>
                <a:latin typeface="Calibri" panose="020F0502020204030204" pitchFamily="34" charset="0"/>
                <a:cs typeface="Calibri" panose="020F0502020204030204" pitchFamily="34" charset="0"/>
              </a:rPr>
              <a:t> Yang. </a:t>
            </a:r>
            <a:r>
              <a:rPr lang="en-GB" sz="1400" dirty="0" err="1">
                <a:solidFill>
                  <a:schemeClr val="bg1">
                    <a:lumMod val="50000"/>
                  </a:schemeClr>
                </a:solidFill>
                <a:latin typeface="Calibri" panose="020F0502020204030204" pitchFamily="34" charset="0"/>
                <a:cs typeface="Calibri" panose="020F0502020204030204" pitchFamily="34" charset="0"/>
              </a:rPr>
              <a:t>Memc</a:t>
            </a:r>
            <a:r>
              <a:rPr lang="en-GB" sz="1400" dirty="0">
                <a:solidFill>
                  <a:schemeClr val="bg1">
                    <a:lumMod val="50000"/>
                  </a:schemeClr>
                </a:solidFill>
                <a:latin typeface="Calibri" panose="020F0502020204030204" pitchFamily="34" charset="0"/>
                <a:cs typeface="Calibri" panose="020F0502020204030204" pitchFamily="34" charset="0"/>
              </a:rPr>
              <a:t>-net: Motion estimation and motion compensation driven neural network for video interpolation and enhancement</a:t>
            </a:r>
            <a:r>
              <a:rPr lang="en-GB" sz="1400" dirty="0" smtClean="0">
                <a:solidFill>
                  <a:schemeClr val="bg1">
                    <a:lumMod val="50000"/>
                  </a:schemeClr>
                </a:solidFill>
                <a:latin typeface="Calibri" panose="020F0502020204030204" pitchFamily="34" charset="0"/>
                <a:cs typeface="Calibri" panose="020F0502020204030204" pitchFamily="34" charset="0"/>
              </a:rPr>
              <a:t>. TPAMI 2019</a:t>
            </a:r>
            <a:endParaRPr lang="en-GB" sz="1400" dirty="0">
              <a:solidFill>
                <a:schemeClr val="bg1">
                  <a:lumMod val="50000"/>
                </a:schemeClr>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5"/>
          <a:stretch>
            <a:fillRect/>
          </a:stretch>
        </p:blipFill>
        <p:spPr>
          <a:xfrm>
            <a:off x="6209211" y="156004"/>
            <a:ext cx="5992320" cy="2004386"/>
          </a:xfrm>
          <a:prstGeom prst="rect">
            <a:avLst/>
          </a:prstGeom>
        </p:spPr>
      </p:pic>
      <p:sp>
        <p:nvSpPr>
          <p:cNvPr id="9" name="TextBox 8"/>
          <p:cNvSpPr txBox="1"/>
          <p:nvPr/>
        </p:nvSpPr>
        <p:spPr>
          <a:xfrm>
            <a:off x="998680" y="3311439"/>
            <a:ext cx="8685647" cy="461665"/>
          </a:xfrm>
          <a:prstGeom prst="rect">
            <a:avLst/>
          </a:prstGeom>
          <a:noFill/>
        </p:spPr>
        <p:txBody>
          <a:bodyPr wrap="square" rtlCol="0">
            <a:spAutoFit/>
          </a:bodyPr>
          <a:lstStyle/>
          <a:p>
            <a:pPr marL="342900" indent="-342900">
              <a:buFont typeface="Arial" panose="020B0604020202020204" pitchFamily="34" charset="0"/>
              <a:buChar char="•"/>
            </a:pPr>
            <a:r>
              <a:rPr lang="en-US" altLang="zh-CN" sz="2400" dirty="0" smtClean="0">
                <a:solidFill>
                  <a:srgbClr val="FF0000"/>
                </a:solidFill>
                <a:latin typeface="Calibri" panose="020F0502020204030204" pitchFamily="34" charset="0"/>
                <a:cs typeface="Calibri" panose="020F0502020204030204" pitchFamily="34" charset="0"/>
              </a:rPr>
              <a:t>Inaccuracies and missing information from optical flow results.</a:t>
            </a:r>
            <a:endParaRPr lang="en-GB" sz="2400" dirty="0">
              <a:solidFill>
                <a:srgbClr val="FF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62538439"/>
      </p:ext>
    </p:extLst>
  </p:cSld>
  <p:clrMapOvr>
    <a:masterClrMapping/>
  </p:clrMapOvr>
  <p:transition spd="slow" advClick="0" advTm="0">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a:t>
              </a:r>
              <a:r>
                <a:rPr lang="zh-CN" altLang="en-US" sz="2400" dirty="0">
                  <a:solidFill>
                    <a:schemeClr val="tx2"/>
                  </a:solidFill>
                  <a:latin typeface="微软雅黑" panose="020B0503020204020204" pitchFamily="34" charset="-122"/>
                  <a:ea typeface="微软雅黑" panose="020B0503020204020204" pitchFamily="34" charset="-122"/>
                  <a:cs typeface="+mn-ea"/>
                </a:rPr>
                <a:t>与相关</a:t>
              </a:r>
              <a:r>
                <a:rPr lang="zh-CN" altLang="en-US" sz="2400" dirty="0" smtClean="0">
                  <a:solidFill>
                    <a:schemeClr val="tx2"/>
                  </a:solidFill>
                  <a:latin typeface="微软雅黑" panose="020B0503020204020204" pitchFamily="34" charset="-122"/>
                  <a:ea typeface="微软雅黑" panose="020B0503020204020204" pitchFamily="34" charset="-122"/>
                  <a:cs typeface="+mn-ea"/>
                </a:rPr>
                <a:t>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7" y="1096484"/>
            <a:ext cx="4776916"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Video </a:t>
            </a:r>
            <a:r>
              <a:rPr lang="en-GB" sz="2400" b="1" dirty="0">
                <a:latin typeface="Calibri" panose="020F0502020204030204" pitchFamily="34" charset="0"/>
                <a:cs typeface="Calibri" panose="020F0502020204030204" pitchFamily="34" charset="0"/>
              </a:rPr>
              <a:t>Super-Resolution </a:t>
            </a:r>
            <a:r>
              <a:rPr lang="en-GB" sz="2400" b="1" dirty="0" smtClean="0">
                <a:latin typeface="Calibri" panose="020F0502020204030204" pitchFamily="34" charset="0"/>
                <a:cs typeface="Calibri" panose="020F0502020204030204" pitchFamily="34" charset="0"/>
              </a:rPr>
              <a:t>(VSR)</a:t>
            </a:r>
            <a:endParaRPr lang="en-GB" sz="2400" b="1" dirty="0">
              <a:latin typeface="Calibri" panose="020F0502020204030204" pitchFamily="34" charset="0"/>
              <a:cs typeface="Calibri" panose="020F0502020204030204" pitchFamily="34" charset="0"/>
            </a:endParaRPr>
          </a:p>
        </p:txBody>
      </p:sp>
      <p:sp>
        <p:nvSpPr>
          <p:cNvPr id="6" name="TextBox 5"/>
          <p:cNvSpPr txBox="1"/>
          <p:nvPr/>
        </p:nvSpPr>
        <p:spPr>
          <a:xfrm>
            <a:off x="945407" y="1631841"/>
            <a:ext cx="8813075" cy="1200329"/>
          </a:xfrm>
          <a:prstGeom prst="rect">
            <a:avLst/>
          </a:prstGeom>
          <a:noFill/>
        </p:spPr>
        <p:txBody>
          <a:bodyPr wrap="square" rtlCol="0">
            <a:spAutoFit/>
          </a:bodyPr>
          <a:lstStyle/>
          <a:p>
            <a:r>
              <a:rPr lang="en-GB" sz="2400" dirty="0">
                <a:latin typeface="Calibri" panose="020F0502020204030204" pitchFamily="34" charset="0"/>
                <a:cs typeface="Calibri" panose="020F0502020204030204" pitchFamily="34" charset="0"/>
              </a:rPr>
              <a:t>Video super-resolution aims to reconstruct an </a:t>
            </a:r>
            <a:r>
              <a:rPr lang="en-US" altLang="zh-CN" sz="2400" dirty="0" smtClean="0">
                <a:latin typeface="Calibri" panose="020F0502020204030204" pitchFamily="34" charset="0"/>
                <a:cs typeface="Calibri" panose="020F0502020204030204" pitchFamily="34" charset="0"/>
              </a:rPr>
              <a:t>high-resolution (</a:t>
            </a:r>
            <a:r>
              <a:rPr lang="en-GB" altLang="zh-CN" sz="2400" dirty="0" smtClean="0">
                <a:latin typeface="Calibri" panose="020F0502020204030204" pitchFamily="34" charset="0"/>
                <a:cs typeface="Calibri" panose="020F0502020204030204" pitchFamily="34" charset="0"/>
              </a:rPr>
              <a:t>H</a:t>
            </a:r>
            <a:r>
              <a:rPr lang="en-GB" sz="2400" dirty="0" smtClean="0">
                <a:latin typeface="Calibri" panose="020F0502020204030204" pitchFamily="34" charset="0"/>
                <a:cs typeface="Calibri" panose="020F0502020204030204" pitchFamily="34" charset="0"/>
              </a:rPr>
              <a:t>R</a:t>
            </a:r>
            <a:r>
              <a:rPr lang="en-GB" sz="2400" dirty="0">
                <a:latin typeface="Calibri" panose="020F0502020204030204" pitchFamily="34" charset="0"/>
                <a:cs typeface="Calibri" panose="020F0502020204030204" pitchFamily="34" charset="0"/>
              </a:rPr>
              <a:t>)</a:t>
            </a:r>
            <a:r>
              <a:rPr lang="en-GB" sz="2400"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video frame from the corresponding </a:t>
            </a:r>
            <a:r>
              <a:rPr lang="en-US" altLang="zh-CN" sz="2400" dirty="0">
                <a:latin typeface="Calibri" panose="020F0502020204030204" pitchFamily="34" charset="0"/>
                <a:cs typeface="Calibri" panose="020F0502020204030204" pitchFamily="34" charset="0"/>
              </a:rPr>
              <a:t>low-resolution (</a:t>
            </a:r>
            <a:r>
              <a:rPr lang="en-GB" sz="2400" dirty="0">
                <a:latin typeface="Calibri" panose="020F0502020204030204" pitchFamily="34" charset="0"/>
                <a:cs typeface="Calibri" panose="020F0502020204030204" pitchFamily="34" charset="0"/>
              </a:rPr>
              <a:t>LR)</a:t>
            </a:r>
            <a:r>
              <a:rPr lang="en-GB" sz="2400" dirty="0" smtClean="0">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frame (reference frame) and its </a:t>
            </a:r>
            <a:r>
              <a:rPr lang="en-GB" sz="2400" dirty="0" err="1">
                <a:latin typeface="Calibri" panose="020F0502020204030204" pitchFamily="34" charset="0"/>
                <a:cs typeface="Calibri" panose="020F0502020204030204" pitchFamily="34" charset="0"/>
              </a:rPr>
              <a:t>neighboring</a:t>
            </a:r>
            <a:r>
              <a:rPr lang="en-GB" sz="2400" dirty="0">
                <a:latin typeface="Calibri" panose="020F0502020204030204" pitchFamily="34" charset="0"/>
                <a:cs typeface="Calibri" panose="020F0502020204030204" pitchFamily="34" charset="0"/>
              </a:rPr>
              <a:t> LR frames (supporting frames). </a:t>
            </a:r>
          </a:p>
        </p:txBody>
      </p:sp>
      <p:pic>
        <p:nvPicPr>
          <p:cNvPr id="3" name="Picture 2"/>
          <p:cNvPicPr>
            <a:picLocks noChangeAspect="1"/>
          </p:cNvPicPr>
          <p:nvPr/>
        </p:nvPicPr>
        <p:blipFill>
          <a:blip r:embed="rId5"/>
          <a:stretch>
            <a:fillRect/>
          </a:stretch>
        </p:blipFill>
        <p:spPr>
          <a:xfrm>
            <a:off x="6692662" y="3815667"/>
            <a:ext cx="4244668" cy="2084898"/>
          </a:xfrm>
          <a:prstGeom prst="rect">
            <a:avLst/>
          </a:prstGeom>
        </p:spPr>
      </p:pic>
    </p:spTree>
    <p:extLst>
      <p:ext uri="{BB962C8B-B14F-4D97-AF65-F5344CB8AC3E}">
        <p14:creationId xmlns:p14="http://schemas.microsoft.com/office/powerpoint/2010/main" val="812901135"/>
      </p:ext>
    </p:extLst>
  </p:cSld>
  <p:clrMapOvr>
    <a:masterClrMapping/>
  </p:clrMapOvr>
  <p:transition spd="slow" advClick="0" advTm="0">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a:t>
              </a:r>
              <a:r>
                <a:rPr lang="zh-CN" altLang="en-US" sz="2400" dirty="0">
                  <a:solidFill>
                    <a:schemeClr val="tx2"/>
                  </a:solidFill>
                  <a:latin typeface="微软雅黑" panose="020B0503020204020204" pitchFamily="34" charset="-122"/>
                  <a:ea typeface="微软雅黑" panose="020B0503020204020204" pitchFamily="34" charset="-122"/>
                  <a:cs typeface="+mn-ea"/>
                </a:rPr>
                <a:t>与相关</a:t>
              </a:r>
              <a:r>
                <a:rPr lang="zh-CN" altLang="en-US" sz="2400" dirty="0" smtClean="0">
                  <a:solidFill>
                    <a:schemeClr val="tx2"/>
                  </a:solidFill>
                  <a:latin typeface="微软雅黑" panose="020B0503020204020204" pitchFamily="34" charset="-122"/>
                  <a:ea typeface="微软雅黑" panose="020B0503020204020204" pitchFamily="34" charset="-122"/>
                  <a:cs typeface="+mn-ea"/>
                </a:rPr>
                <a:t>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7" y="1096484"/>
            <a:ext cx="4776916"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Video </a:t>
            </a:r>
            <a:r>
              <a:rPr lang="en-GB" sz="2400" b="1" dirty="0">
                <a:latin typeface="Calibri" panose="020F0502020204030204" pitchFamily="34" charset="0"/>
                <a:cs typeface="Calibri" panose="020F0502020204030204" pitchFamily="34" charset="0"/>
              </a:rPr>
              <a:t>Super-Resolution </a:t>
            </a:r>
            <a:r>
              <a:rPr lang="en-GB" sz="2400" b="1" dirty="0" smtClean="0">
                <a:latin typeface="Calibri" panose="020F0502020204030204" pitchFamily="34" charset="0"/>
                <a:cs typeface="Calibri" panose="020F0502020204030204" pitchFamily="34" charset="0"/>
              </a:rPr>
              <a:t>(VSR)</a:t>
            </a:r>
            <a:endParaRPr lang="en-GB" sz="2400" b="1" dirty="0">
              <a:latin typeface="Calibri" panose="020F0502020204030204" pitchFamily="34" charset="0"/>
              <a:cs typeface="Calibri" panose="020F0502020204030204" pitchFamily="34" charset="0"/>
            </a:endParaRPr>
          </a:p>
        </p:txBody>
      </p:sp>
      <p:sp>
        <p:nvSpPr>
          <p:cNvPr id="13" name="TextBox 12"/>
          <p:cNvSpPr txBox="1"/>
          <p:nvPr/>
        </p:nvSpPr>
        <p:spPr>
          <a:xfrm>
            <a:off x="929796" y="1558548"/>
            <a:ext cx="5132337" cy="2677656"/>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Working on </a:t>
            </a:r>
            <a:r>
              <a:rPr lang="en-US" sz="2400" dirty="0" smtClean="0">
                <a:latin typeface="Calibri" panose="020F0502020204030204" pitchFamily="34" charset="0"/>
                <a:cs typeface="Calibri" panose="020F0502020204030204" pitchFamily="34" charset="0"/>
              </a:rPr>
              <a:t>VSR:</a:t>
            </a:r>
            <a:endParaRPr lang="en-US"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Use optical </a:t>
            </a:r>
            <a:r>
              <a:rPr lang="en-GB" sz="2400" dirty="0" smtClean="0">
                <a:latin typeface="Calibri" panose="020F0502020204030204" pitchFamily="34" charset="0"/>
                <a:cs typeface="Calibri" panose="020F0502020204030204" pitchFamily="34" charset="0"/>
              </a:rPr>
              <a:t>ﬂow </a:t>
            </a:r>
            <a:r>
              <a:rPr lang="en-GB" sz="2400" dirty="0">
                <a:latin typeface="Calibri" panose="020F0502020204030204" pitchFamily="34" charset="0"/>
                <a:cs typeface="Calibri" panose="020F0502020204030204" pitchFamily="34" charset="0"/>
              </a:rPr>
              <a:t>for explicit temporal alignment </a:t>
            </a:r>
            <a:r>
              <a:rPr lang="en-GB" sz="2400" baseline="30000" dirty="0" smtClean="0">
                <a:latin typeface="Calibri" panose="020F0502020204030204" pitchFamily="34" charset="0"/>
                <a:cs typeface="Calibri" panose="020F0502020204030204" pitchFamily="34" charset="0"/>
              </a:rPr>
              <a:t>[7]</a:t>
            </a:r>
            <a:endParaRPr lang="en-GB"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Dynamic ﬁlters / deformable alignment </a:t>
            </a:r>
            <a:r>
              <a:rPr lang="en-GB" sz="2400" baseline="30000" dirty="0" smtClean="0">
                <a:latin typeface="Calibri" panose="020F0502020204030204" pitchFamily="34" charset="0"/>
                <a:cs typeface="Calibri" panose="020F0502020204030204" pitchFamily="34" charset="0"/>
              </a:rPr>
              <a:t>[8, 9]</a:t>
            </a:r>
            <a:endParaRPr lang="en-GB" sz="2400" dirty="0" smtClean="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Sequence-to-sequence </a:t>
            </a:r>
            <a:r>
              <a:rPr lang="en-GB" sz="2400" dirty="0">
                <a:latin typeface="Calibri" panose="020F0502020204030204" pitchFamily="34" charset="0"/>
                <a:cs typeface="Calibri" panose="020F0502020204030204" pitchFamily="34" charset="0"/>
              </a:rPr>
              <a:t>(S2S) </a:t>
            </a:r>
            <a:r>
              <a:rPr lang="en-GB" sz="2400" dirty="0" smtClean="0">
                <a:latin typeface="Calibri" panose="020F0502020204030204" pitchFamily="34" charset="0"/>
                <a:cs typeface="Calibri" panose="020F0502020204030204" pitchFamily="34" charset="0"/>
              </a:rPr>
              <a:t>learning</a:t>
            </a:r>
            <a:r>
              <a:rPr lang="en-GB" sz="2400" baseline="30000" dirty="0" smtClean="0">
                <a:latin typeface="Calibri" panose="020F0502020204030204" pitchFamily="34" charset="0"/>
                <a:cs typeface="Calibri" panose="020F0502020204030204" pitchFamily="34" charset="0"/>
              </a:rPr>
              <a:t>[10]</a:t>
            </a:r>
            <a:endParaRPr lang="en-GB" sz="2400" dirty="0">
              <a:latin typeface="Calibri" panose="020F0502020204030204" pitchFamily="34" charset="0"/>
              <a:cs typeface="Calibri" panose="020F0502020204030204" pitchFamily="34" charset="0"/>
            </a:endParaRPr>
          </a:p>
        </p:txBody>
      </p:sp>
      <p:sp>
        <p:nvSpPr>
          <p:cNvPr id="14" name="TextBox 13"/>
          <p:cNvSpPr txBox="1"/>
          <p:nvPr/>
        </p:nvSpPr>
        <p:spPr>
          <a:xfrm>
            <a:off x="981626" y="4735119"/>
            <a:ext cx="10303737" cy="1600438"/>
          </a:xfrm>
          <a:prstGeom prst="rect">
            <a:avLst/>
          </a:prstGeom>
          <a:noFill/>
        </p:spPr>
        <p:txBody>
          <a:bodyPr wrap="square" rtlCol="0">
            <a:spAutoFit/>
          </a:bodyPr>
          <a:lstStyle/>
          <a:p>
            <a:r>
              <a:rPr lang="en-US" sz="1400" baseline="30000" dirty="0" smtClean="0">
                <a:solidFill>
                  <a:schemeClr val="bg1">
                    <a:lumMod val="50000"/>
                  </a:schemeClr>
                </a:solidFill>
                <a:latin typeface="Calibri" panose="020F0502020204030204" pitchFamily="34" charset="0"/>
                <a:cs typeface="Calibri" panose="020F0502020204030204" pitchFamily="34" charset="0"/>
              </a:rPr>
              <a:t>[7</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a:solidFill>
                  <a:schemeClr val="bg1">
                    <a:lumMod val="50000"/>
                  </a:schemeClr>
                </a:solidFill>
                <a:latin typeface="Calibri" panose="020F0502020204030204" pitchFamily="34" charset="0"/>
                <a:cs typeface="Calibri" panose="020F0502020204030204" pitchFamily="34" charset="0"/>
              </a:rPr>
              <a:t>Muhammad </a:t>
            </a:r>
            <a:r>
              <a:rPr lang="en-GB" sz="1400" dirty="0" err="1">
                <a:solidFill>
                  <a:schemeClr val="bg1">
                    <a:lumMod val="50000"/>
                  </a:schemeClr>
                </a:solidFill>
                <a:latin typeface="Calibri" panose="020F0502020204030204" pitchFamily="34" charset="0"/>
                <a:cs typeface="Calibri" panose="020F0502020204030204" pitchFamily="34" charset="0"/>
              </a:rPr>
              <a:t>Haris</a:t>
            </a:r>
            <a:r>
              <a:rPr lang="en-GB" sz="1400" dirty="0">
                <a:solidFill>
                  <a:schemeClr val="bg1">
                    <a:lumMod val="50000"/>
                  </a:schemeClr>
                </a:solidFill>
                <a:latin typeface="Calibri" panose="020F0502020204030204" pitchFamily="34" charset="0"/>
                <a:cs typeface="Calibri" panose="020F0502020204030204" pitchFamily="34" charset="0"/>
              </a:rPr>
              <a:t>, Gregory </a:t>
            </a:r>
            <a:r>
              <a:rPr lang="en-GB" sz="1400" dirty="0" err="1">
                <a:solidFill>
                  <a:schemeClr val="bg1">
                    <a:lumMod val="50000"/>
                  </a:schemeClr>
                </a:solidFill>
                <a:latin typeface="Calibri" panose="020F0502020204030204" pitchFamily="34" charset="0"/>
                <a:cs typeface="Calibri" panose="020F0502020204030204" pitchFamily="34" charset="0"/>
              </a:rPr>
              <a:t>Shakhnarovich</a:t>
            </a:r>
            <a:r>
              <a:rPr lang="en-GB" sz="1400" dirty="0">
                <a:solidFill>
                  <a:schemeClr val="bg1">
                    <a:lumMod val="50000"/>
                  </a:schemeClr>
                </a:solidFill>
                <a:latin typeface="Calibri" panose="020F0502020204030204" pitchFamily="34" charset="0"/>
                <a:cs typeface="Calibri" panose="020F0502020204030204" pitchFamily="34" charset="0"/>
              </a:rPr>
              <a:t>, and </a:t>
            </a:r>
            <a:r>
              <a:rPr lang="en-GB" sz="1400" dirty="0" err="1">
                <a:solidFill>
                  <a:schemeClr val="bg1">
                    <a:lumMod val="50000"/>
                  </a:schemeClr>
                </a:solidFill>
                <a:latin typeface="Calibri" panose="020F0502020204030204" pitchFamily="34" charset="0"/>
                <a:cs typeface="Calibri" panose="020F0502020204030204" pitchFamily="34" charset="0"/>
              </a:rPr>
              <a:t>Norimichi</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Ukita</a:t>
            </a:r>
            <a:r>
              <a:rPr lang="en-GB" sz="1400" dirty="0">
                <a:solidFill>
                  <a:schemeClr val="bg1">
                    <a:lumMod val="50000"/>
                  </a:schemeClr>
                </a:solidFill>
                <a:latin typeface="Calibri" panose="020F0502020204030204" pitchFamily="34" charset="0"/>
                <a:cs typeface="Calibri" panose="020F0502020204030204" pitchFamily="34" charset="0"/>
              </a:rPr>
              <a:t>. Recurrent back-projection network for video </a:t>
            </a:r>
            <a:r>
              <a:rPr lang="en-GB" sz="1400" dirty="0" smtClean="0">
                <a:solidFill>
                  <a:schemeClr val="bg1">
                    <a:lumMod val="50000"/>
                  </a:schemeClr>
                </a:solidFill>
                <a:latin typeface="Calibri" panose="020F0502020204030204" pitchFamily="34" charset="0"/>
                <a:cs typeface="Calibri" panose="020F0502020204030204" pitchFamily="34" charset="0"/>
              </a:rPr>
              <a:t>super resolution</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 CVPR 2019</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[8</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Younghyun</a:t>
            </a:r>
            <a:r>
              <a:rPr lang="en-GB" sz="1400" dirty="0">
                <a:solidFill>
                  <a:schemeClr val="bg1">
                    <a:lumMod val="50000"/>
                  </a:schemeClr>
                </a:solidFill>
                <a:latin typeface="Calibri" panose="020F0502020204030204" pitchFamily="34" charset="0"/>
                <a:cs typeface="Calibri" panose="020F0502020204030204" pitchFamily="34" charset="0"/>
              </a:rPr>
              <a:t> Jo, </a:t>
            </a:r>
            <a:r>
              <a:rPr lang="en-GB" sz="1400" dirty="0" err="1">
                <a:solidFill>
                  <a:schemeClr val="bg1">
                    <a:lumMod val="50000"/>
                  </a:schemeClr>
                </a:solidFill>
                <a:latin typeface="Calibri" panose="020F0502020204030204" pitchFamily="34" charset="0"/>
                <a:cs typeface="Calibri" panose="020F0502020204030204" pitchFamily="34" charset="0"/>
              </a:rPr>
              <a:t>Seoung</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Wug</a:t>
            </a:r>
            <a:r>
              <a:rPr lang="en-GB" sz="1400" dirty="0">
                <a:solidFill>
                  <a:schemeClr val="bg1">
                    <a:lumMod val="50000"/>
                  </a:schemeClr>
                </a:solidFill>
                <a:latin typeface="Calibri" panose="020F0502020204030204" pitchFamily="34" charset="0"/>
                <a:cs typeface="Calibri" panose="020F0502020204030204" pitchFamily="34" charset="0"/>
              </a:rPr>
              <a:t> Oh, </a:t>
            </a:r>
            <a:r>
              <a:rPr lang="en-GB" sz="1400" dirty="0" err="1">
                <a:solidFill>
                  <a:schemeClr val="bg1">
                    <a:lumMod val="50000"/>
                  </a:schemeClr>
                </a:solidFill>
                <a:latin typeface="Calibri" panose="020F0502020204030204" pitchFamily="34" charset="0"/>
                <a:cs typeface="Calibri" panose="020F0502020204030204" pitchFamily="34" charset="0"/>
              </a:rPr>
              <a:t>Jaeyeon</a:t>
            </a:r>
            <a:r>
              <a:rPr lang="en-GB" sz="1400" dirty="0">
                <a:solidFill>
                  <a:schemeClr val="bg1">
                    <a:lumMod val="50000"/>
                  </a:schemeClr>
                </a:solidFill>
                <a:latin typeface="Calibri" panose="020F0502020204030204" pitchFamily="34" charset="0"/>
                <a:cs typeface="Calibri" panose="020F0502020204030204" pitchFamily="34" charset="0"/>
              </a:rPr>
              <a:t> Kang, and </a:t>
            </a:r>
            <a:r>
              <a:rPr lang="en-GB" sz="1400" dirty="0" err="1">
                <a:solidFill>
                  <a:schemeClr val="bg1">
                    <a:lumMod val="50000"/>
                  </a:schemeClr>
                </a:solidFill>
                <a:latin typeface="Calibri" panose="020F0502020204030204" pitchFamily="34" charset="0"/>
                <a:cs typeface="Calibri" panose="020F0502020204030204" pitchFamily="34" charset="0"/>
              </a:rPr>
              <a:t>Seon</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Joo</a:t>
            </a:r>
            <a:r>
              <a:rPr lang="en-GB" sz="1400" dirty="0">
                <a:solidFill>
                  <a:schemeClr val="bg1">
                    <a:lumMod val="50000"/>
                  </a:schemeClr>
                </a:solidFill>
                <a:latin typeface="Calibri" panose="020F0502020204030204" pitchFamily="34" charset="0"/>
                <a:cs typeface="Calibri" panose="020F0502020204030204" pitchFamily="34" charset="0"/>
              </a:rPr>
              <a:t> Kim. Deep video super-resolution network using dynamic </a:t>
            </a:r>
            <a:r>
              <a:rPr lang="en-GB" sz="1400" dirty="0" err="1">
                <a:solidFill>
                  <a:schemeClr val="bg1">
                    <a:lumMod val="50000"/>
                  </a:schemeClr>
                </a:solidFill>
                <a:latin typeface="Calibri" panose="020F0502020204030204" pitchFamily="34" charset="0"/>
                <a:cs typeface="Calibri" panose="020F0502020204030204" pitchFamily="34" charset="0"/>
              </a:rPr>
              <a:t>upsampling</a:t>
            </a:r>
            <a:r>
              <a:rPr lang="en-GB" sz="1400" dirty="0">
                <a:solidFill>
                  <a:schemeClr val="bg1">
                    <a:lumMod val="50000"/>
                  </a:schemeClr>
                </a:solidFill>
                <a:latin typeface="Calibri" panose="020F0502020204030204" pitchFamily="34" charset="0"/>
                <a:cs typeface="Calibri" panose="020F0502020204030204" pitchFamily="34" charset="0"/>
              </a:rPr>
              <a:t> ﬁlters without explicit motion compensation. </a:t>
            </a:r>
            <a:r>
              <a:rPr lang="en-GB" sz="1400" dirty="0" smtClean="0">
                <a:solidFill>
                  <a:schemeClr val="bg1">
                    <a:lumMod val="50000"/>
                  </a:schemeClr>
                </a:solidFill>
                <a:latin typeface="Calibri" panose="020F0502020204030204" pitchFamily="34" charset="0"/>
                <a:cs typeface="Calibri" panose="020F0502020204030204" pitchFamily="34" charset="0"/>
              </a:rPr>
              <a:t>CVPR 2018</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[9</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Yapeng</a:t>
            </a:r>
            <a:r>
              <a:rPr lang="en-GB" sz="1400" dirty="0">
                <a:solidFill>
                  <a:schemeClr val="bg1">
                    <a:lumMod val="50000"/>
                  </a:schemeClr>
                </a:solidFill>
                <a:latin typeface="Calibri" panose="020F0502020204030204" pitchFamily="34" charset="0"/>
                <a:cs typeface="Calibri" panose="020F0502020204030204" pitchFamily="34" charset="0"/>
              </a:rPr>
              <a:t> Tian, </a:t>
            </a:r>
            <a:r>
              <a:rPr lang="en-GB" sz="1400" dirty="0" err="1">
                <a:solidFill>
                  <a:schemeClr val="bg1">
                    <a:lumMod val="50000"/>
                  </a:schemeClr>
                </a:solidFill>
                <a:latin typeface="Calibri" panose="020F0502020204030204" pitchFamily="34" charset="0"/>
                <a:cs typeface="Calibri" panose="020F0502020204030204" pitchFamily="34" charset="0"/>
              </a:rPr>
              <a:t>Yulun</a:t>
            </a:r>
            <a:r>
              <a:rPr lang="en-GB" sz="1400" dirty="0">
                <a:solidFill>
                  <a:schemeClr val="bg1">
                    <a:lumMod val="50000"/>
                  </a:schemeClr>
                </a:solidFill>
                <a:latin typeface="Calibri" panose="020F0502020204030204" pitchFamily="34" charset="0"/>
                <a:cs typeface="Calibri" panose="020F0502020204030204" pitchFamily="34" charset="0"/>
              </a:rPr>
              <a:t> Zhang, Yun Fu, and </a:t>
            </a:r>
            <a:r>
              <a:rPr lang="en-GB" sz="1400" dirty="0" err="1">
                <a:solidFill>
                  <a:schemeClr val="bg1">
                    <a:lumMod val="50000"/>
                  </a:schemeClr>
                </a:solidFill>
                <a:latin typeface="Calibri" panose="020F0502020204030204" pitchFamily="34" charset="0"/>
                <a:cs typeface="Calibri" panose="020F0502020204030204" pitchFamily="34" charset="0"/>
              </a:rPr>
              <a:t>Chenliang</a:t>
            </a:r>
            <a:r>
              <a:rPr lang="en-GB" sz="1400" dirty="0">
                <a:solidFill>
                  <a:schemeClr val="bg1">
                    <a:lumMod val="50000"/>
                  </a:schemeClr>
                </a:solidFill>
                <a:latin typeface="Calibri" panose="020F0502020204030204" pitchFamily="34" charset="0"/>
                <a:cs typeface="Calibri" panose="020F0502020204030204" pitchFamily="34" charset="0"/>
              </a:rPr>
              <a:t> Xu. </a:t>
            </a:r>
            <a:r>
              <a:rPr lang="en-GB" sz="1400" dirty="0" err="1">
                <a:solidFill>
                  <a:schemeClr val="bg1">
                    <a:lumMod val="50000"/>
                  </a:schemeClr>
                </a:solidFill>
                <a:latin typeface="Calibri" panose="020F0502020204030204" pitchFamily="34" charset="0"/>
                <a:cs typeface="Calibri" panose="020F0502020204030204" pitchFamily="34" charset="0"/>
              </a:rPr>
              <a:t>Tdan</a:t>
            </a:r>
            <a:r>
              <a:rPr lang="en-GB" sz="1400" dirty="0">
                <a:solidFill>
                  <a:schemeClr val="bg1">
                    <a:lumMod val="50000"/>
                  </a:schemeClr>
                </a:solidFill>
                <a:latin typeface="Calibri" panose="020F0502020204030204" pitchFamily="34" charset="0"/>
                <a:cs typeface="Calibri" panose="020F0502020204030204" pitchFamily="34" charset="0"/>
              </a:rPr>
              <a:t>: Temporally deformable alignment network for video super-resolution. </a:t>
            </a:r>
            <a:r>
              <a:rPr lang="en-GB" sz="1400" dirty="0" smtClean="0">
                <a:solidFill>
                  <a:schemeClr val="bg1">
                    <a:lumMod val="50000"/>
                  </a:schemeClr>
                </a:solidFill>
                <a:latin typeface="Calibri" panose="020F0502020204030204" pitchFamily="34" charset="0"/>
                <a:cs typeface="Calibri" panose="020F0502020204030204" pitchFamily="34" charset="0"/>
              </a:rPr>
              <a:t>CVPR 2020</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[10</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a:solidFill>
                  <a:schemeClr val="bg1">
                    <a:lumMod val="50000"/>
                  </a:schemeClr>
                </a:solidFill>
                <a:latin typeface="Calibri" panose="020F0502020204030204" pitchFamily="34" charset="0"/>
                <a:cs typeface="Calibri" panose="020F0502020204030204" pitchFamily="34" charset="0"/>
              </a:rPr>
              <a:t>Yan Huang, Wei Wang, and Liang Wang. Video </a:t>
            </a:r>
            <a:r>
              <a:rPr lang="en-GB" sz="1400" dirty="0" err="1">
                <a:solidFill>
                  <a:schemeClr val="bg1">
                    <a:lumMod val="50000"/>
                  </a:schemeClr>
                </a:solidFill>
                <a:latin typeface="Calibri" panose="020F0502020204030204" pitchFamily="34" charset="0"/>
                <a:cs typeface="Calibri" panose="020F0502020204030204" pitchFamily="34" charset="0"/>
              </a:rPr>
              <a:t>superresolution</a:t>
            </a:r>
            <a:r>
              <a:rPr lang="en-GB" sz="1400" dirty="0">
                <a:solidFill>
                  <a:schemeClr val="bg1">
                    <a:lumMod val="50000"/>
                  </a:schemeClr>
                </a:solidFill>
                <a:latin typeface="Calibri" panose="020F0502020204030204" pitchFamily="34" charset="0"/>
                <a:cs typeface="Calibri" panose="020F0502020204030204" pitchFamily="34" charset="0"/>
              </a:rPr>
              <a:t> via bidirectional recurrent convolutional networks</a:t>
            </a:r>
            <a:r>
              <a:rPr lang="en-GB" sz="1400" dirty="0" smtClean="0">
                <a:solidFill>
                  <a:schemeClr val="bg1">
                    <a:lumMod val="50000"/>
                  </a:schemeClr>
                </a:solidFill>
                <a:latin typeface="Calibri" panose="020F0502020204030204" pitchFamily="34" charset="0"/>
                <a:cs typeface="Calibri" panose="020F0502020204030204" pitchFamily="34" charset="0"/>
              </a:rPr>
              <a:t>. TPAMI 2017</a:t>
            </a:r>
            <a:endParaRPr lang="en-GB" sz="1400" dirty="0">
              <a:solidFill>
                <a:schemeClr val="bg1">
                  <a:lumMod val="50000"/>
                </a:schemeClr>
              </a:solidFill>
              <a:latin typeface="Calibri" panose="020F0502020204030204" pitchFamily="34" charset="0"/>
              <a:cs typeface="Calibri" panose="020F0502020204030204" pitchFamily="34" charset="0"/>
            </a:endParaRPr>
          </a:p>
        </p:txBody>
      </p:sp>
      <p:pic>
        <p:nvPicPr>
          <p:cNvPr id="10" name="Picture 9"/>
          <p:cNvPicPr>
            <a:picLocks noChangeAspect="1"/>
          </p:cNvPicPr>
          <p:nvPr/>
        </p:nvPicPr>
        <p:blipFill>
          <a:blip r:embed="rId5"/>
          <a:stretch>
            <a:fillRect/>
          </a:stretch>
        </p:blipFill>
        <p:spPr>
          <a:xfrm>
            <a:off x="5712823" y="1331058"/>
            <a:ext cx="6178954" cy="2264141"/>
          </a:xfrm>
          <a:prstGeom prst="rect">
            <a:avLst/>
          </a:prstGeom>
        </p:spPr>
      </p:pic>
      <p:sp>
        <p:nvSpPr>
          <p:cNvPr id="16" name="TextBox 15"/>
          <p:cNvSpPr txBox="1"/>
          <p:nvPr/>
        </p:nvSpPr>
        <p:spPr>
          <a:xfrm>
            <a:off x="924150" y="4171926"/>
            <a:ext cx="10658250" cy="461665"/>
          </a:xfrm>
          <a:prstGeom prst="rect">
            <a:avLst/>
          </a:prstGeom>
          <a:noFill/>
        </p:spPr>
        <p:txBody>
          <a:bodyPr wrap="square" rtlCol="0">
            <a:spAutoFit/>
          </a:bodyPr>
          <a:lstStyle/>
          <a:p>
            <a:pPr marL="342900" indent="-342900">
              <a:buFont typeface="Arial" panose="020B0604020202020204" pitchFamily="34" charset="0"/>
              <a:buChar char="•"/>
            </a:pPr>
            <a:r>
              <a:rPr lang="en-GB" altLang="zh-CN" sz="2400" dirty="0">
                <a:solidFill>
                  <a:srgbClr val="FF0000"/>
                </a:solidFill>
                <a:latin typeface="Calibri" panose="020F0502020204030204" pitchFamily="34" charset="0"/>
                <a:cs typeface="Calibri" panose="020F0502020204030204" pitchFamily="34" charset="0"/>
              </a:rPr>
              <a:t>D</a:t>
            </a:r>
            <a:r>
              <a:rPr lang="en-GB" altLang="zh-CN" sz="2400" dirty="0" smtClean="0">
                <a:solidFill>
                  <a:srgbClr val="FF0000"/>
                </a:solidFill>
                <a:latin typeface="Calibri" panose="020F0502020204030204" pitchFamily="34" charset="0"/>
                <a:cs typeface="Calibri" panose="020F0502020204030204" pitchFamily="34" charset="0"/>
              </a:rPr>
              <a:t>ifﬁcult </a:t>
            </a:r>
            <a:r>
              <a:rPr lang="en-GB" altLang="zh-CN" sz="2400" dirty="0">
                <a:solidFill>
                  <a:srgbClr val="FF0000"/>
                </a:solidFill>
                <a:latin typeface="Calibri" panose="020F0502020204030204" pitchFamily="34" charset="0"/>
                <a:cs typeface="Calibri" panose="020F0502020204030204" pitchFamily="34" charset="0"/>
              </a:rPr>
              <a:t>to obtain accurate ﬂow; and ﬂow warping also introduces </a:t>
            </a:r>
            <a:r>
              <a:rPr lang="en-GB" altLang="zh-CN" sz="2400" dirty="0" err="1" smtClean="0">
                <a:solidFill>
                  <a:srgbClr val="FF0000"/>
                </a:solidFill>
                <a:latin typeface="Calibri" panose="020F0502020204030204" pitchFamily="34" charset="0"/>
                <a:cs typeface="Calibri" panose="020F0502020204030204" pitchFamily="34" charset="0"/>
              </a:rPr>
              <a:t>artifacts</a:t>
            </a:r>
            <a:endParaRPr lang="en-GB" altLang="zh-CN" sz="2400" dirty="0">
              <a:solidFill>
                <a:srgbClr val="FF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35072924"/>
      </p:ext>
    </p:extLst>
  </p:cSld>
  <p:clrMapOvr>
    <a:masterClrMapping/>
  </p:clrMapOvr>
  <p:transition spd="slow" advClick="0" advTm="0">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0"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898105" y="6561221"/>
            <a:ext cx="529389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7"/>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532527" y="6351257"/>
            <a:ext cx="1160135" cy="419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51"/>
          <p:cNvSpPr/>
          <p:nvPr/>
        </p:nvSpPr>
        <p:spPr>
          <a:xfrm>
            <a:off x="935907" y="559459"/>
            <a:ext cx="45719" cy="393661"/>
          </a:xfrm>
          <a:prstGeom prst="rect">
            <a:avLst/>
          </a:prstGeom>
          <a:solidFill>
            <a:schemeClr val="tx1">
              <a:lumMod val="50000"/>
              <a:lumOff val="50000"/>
            </a:schemeClr>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cs typeface="+mn-ea"/>
              <a:sym typeface="+mn-lt"/>
            </a:endParaRPr>
          </a:p>
        </p:txBody>
      </p:sp>
      <p:grpSp>
        <p:nvGrpSpPr>
          <p:cNvPr id="2" name="组合 1"/>
          <p:cNvGrpSpPr/>
          <p:nvPr/>
        </p:nvGrpSpPr>
        <p:grpSpPr>
          <a:xfrm>
            <a:off x="1065178" y="565322"/>
            <a:ext cx="3441290" cy="654273"/>
            <a:chOff x="1065178" y="565322"/>
            <a:chExt cx="3441290" cy="654273"/>
          </a:xfrm>
        </p:grpSpPr>
        <p:sp>
          <p:nvSpPr>
            <p:cNvPr id="5" name="TextBox 49"/>
            <p:cNvSpPr txBox="1"/>
            <p:nvPr/>
          </p:nvSpPr>
          <p:spPr>
            <a:xfrm>
              <a:off x="1065178" y="565322"/>
              <a:ext cx="3057643" cy="387798"/>
            </a:xfrm>
            <a:prstGeom prst="rect">
              <a:avLst/>
            </a:prstGeom>
            <a:noFill/>
          </p:spPr>
          <p:txBody>
            <a:bodyPr wrap="square" rtlCol="0">
              <a:spAutoFit/>
            </a:bodyPr>
            <a:lstStyle/>
            <a:p>
              <a:pPr>
                <a:lnSpc>
                  <a:spcPct val="80000"/>
                </a:lnSpc>
              </a:pPr>
              <a:r>
                <a:rPr lang="zh-CN" altLang="en-US" sz="2400" dirty="0" smtClean="0">
                  <a:solidFill>
                    <a:schemeClr val="tx2"/>
                  </a:solidFill>
                  <a:latin typeface="微软雅黑" panose="020B0503020204020204" pitchFamily="34" charset="-122"/>
                  <a:ea typeface="微软雅黑" panose="020B0503020204020204" pitchFamily="34" charset="-122"/>
                  <a:cs typeface="+mn-ea"/>
                </a:rPr>
                <a:t>背景</a:t>
              </a:r>
              <a:r>
                <a:rPr lang="zh-CN" altLang="en-US" sz="2400" dirty="0">
                  <a:solidFill>
                    <a:schemeClr val="tx2"/>
                  </a:solidFill>
                  <a:latin typeface="微软雅黑" panose="020B0503020204020204" pitchFamily="34" charset="-122"/>
                  <a:ea typeface="微软雅黑" panose="020B0503020204020204" pitchFamily="34" charset="-122"/>
                  <a:cs typeface="+mn-ea"/>
                </a:rPr>
                <a:t>与相关</a:t>
              </a:r>
              <a:r>
                <a:rPr lang="zh-CN" altLang="en-US" sz="2400" dirty="0" smtClean="0">
                  <a:solidFill>
                    <a:schemeClr val="tx2"/>
                  </a:solidFill>
                  <a:latin typeface="微软雅黑" panose="020B0503020204020204" pitchFamily="34" charset="-122"/>
                  <a:ea typeface="微软雅黑" panose="020B0503020204020204" pitchFamily="34" charset="-122"/>
                  <a:cs typeface="+mn-ea"/>
                </a:rPr>
                <a:t>工作</a:t>
              </a:r>
              <a:endParaRPr lang="zh-CN" altLang="en-US" sz="2400" dirty="0">
                <a:solidFill>
                  <a:schemeClr val="tx2"/>
                </a:solidFill>
                <a:latin typeface="微软雅黑" panose="020B0503020204020204" pitchFamily="34" charset="-122"/>
                <a:ea typeface="微软雅黑" panose="020B0503020204020204" pitchFamily="34" charset="-122"/>
                <a:cs typeface="+mn-ea"/>
              </a:endParaRP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1065178" y="973374"/>
              <a:ext cx="3441290" cy="246221"/>
            </a:xfrm>
            <a:prstGeom prst="rect">
              <a:avLst/>
            </a:prstGeom>
          </p:spPr>
          <p:txBody>
            <a:bodyPr wrap="square">
              <a:spAutoFit/>
            </a:bodyPr>
            <a:lstStyle/>
            <a:p>
              <a:endParaRPr lang="zh-CN"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 name="TextBox 3"/>
          <p:cNvSpPr txBox="1"/>
          <p:nvPr/>
        </p:nvSpPr>
        <p:spPr>
          <a:xfrm>
            <a:off x="935907" y="1096484"/>
            <a:ext cx="4776916" cy="461665"/>
          </a:xfrm>
          <a:prstGeom prst="rect">
            <a:avLst/>
          </a:prstGeom>
          <a:noFill/>
        </p:spPr>
        <p:txBody>
          <a:bodyPr wrap="square" rtlCol="0">
            <a:spAutoFit/>
          </a:bodyPr>
          <a:lstStyle/>
          <a:p>
            <a:r>
              <a:rPr lang="en-GB" sz="2400" b="1" dirty="0" smtClean="0">
                <a:latin typeface="Calibri" panose="020F0502020204030204" pitchFamily="34" charset="0"/>
                <a:cs typeface="Calibri" panose="020F0502020204030204" pitchFamily="34" charset="0"/>
              </a:rPr>
              <a:t>Video </a:t>
            </a:r>
            <a:r>
              <a:rPr lang="en-GB" sz="2400" b="1" dirty="0">
                <a:latin typeface="Calibri" panose="020F0502020204030204" pitchFamily="34" charset="0"/>
                <a:cs typeface="Calibri" panose="020F0502020204030204" pitchFamily="34" charset="0"/>
              </a:rPr>
              <a:t>Super-Resolution </a:t>
            </a:r>
            <a:r>
              <a:rPr lang="en-GB" sz="2400" b="1" dirty="0" smtClean="0">
                <a:latin typeface="Calibri" panose="020F0502020204030204" pitchFamily="34" charset="0"/>
                <a:cs typeface="Calibri" panose="020F0502020204030204" pitchFamily="34" charset="0"/>
              </a:rPr>
              <a:t>(VSR)</a:t>
            </a:r>
            <a:endParaRPr lang="en-GB" sz="2400" b="1" dirty="0">
              <a:latin typeface="Calibri" panose="020F0502020204030204" pitchFamily="34" charset="0"/>
              <a:cs typeface="Calibri" panose="020F0502020204030204" pitchFamily="34" charset="0"/>
            </a:endParaRPr>
          </a:p>
        </p:txBody>
      </p:sp>
      <p:sp>
        <p:nvSpPr>
          <p:cNvPr id="13" name="TextBox 12"/>
          <p:cNvSpPr txBox="1"/>
          <p:nvPr/>
        </p:nvSpPr>
        <p:spPr>
          <a:xfrm>
            <a:off x="929796" y="1558548"/>
            <a:ext cx="5132337" cy="2677656"/>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Working on </a:t>
            </a:r>
            <a:r>
              <a:rPr lang="en-US" sz="2400" dirty="0" smtClean="0">
                <a:latin typeface="Calibri" panose="020F0502020204030204" pitchFamily="34" charset="0"/>
                <a:cs typeface="Calibri" panose="020F0502020204030204" pitchFamily="34" charset="0"/>
              </a:rPr>
              <a:t>VSR:</a:t>
            </a:r>
            <a:endParaRPr lang="en-US"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a:latin typeface="Calibri" panose="020F0502020204030204" pitchFamily="34" charset="0"/>
                <a:cs typeface="Calibri" panose="020F0502020204030204" pitchFamily="34" charset="0"/>
              </a:rPr>
              <a:t>Use optical </a:t>
            </a:r>
            <a:r>
              <a:rPr lang="en-GB" sz="2400" dirty="0" smtClean="0">
                <a:latin typeface="Calibri" panose="020F0502020204030204" pitchFamily="34" charset="0"/>
                <a:cs typeface="Calibri" panose="020F0502020204030204" pitchFamily="34" charset="0"/>
              </a:rPr>
              <a:t>ﬂow </a:t>
            </a:r>
            <a:r>
              <a:rPr lang="en-GB" sz="2400" dirty="0">
                <a:latin typeface="Calibri" panose="020F0502020204030204" pitchFamily="34" charset="0"/>
                <a:cs typeface="Calibri" panose="020F0502020204030204" pitchFamily="34" charset="0"/>
              </a:rPr>
              <a:t>for explicit temporal alignment </a:t>
            </a:r>
            <a:r>
              <a:rPr lang="en-GB" sz="2400" baseline="30000" dirty="0" smtClean="0">
                <a:latin typeface="Calibri" panose="020F0502020204030204" pitchFamily="34" charset="0"/>
                <a:cs typeface="Calibri" panose="020F0502020204030204" pitchFamily="34" charset="0"/>
              </a:rPr>
              <a:t>[7]</a:t>
            </a:r>
            <a:endParaRPr lang="en-GB" sz="2400" dirty="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Dynamic ﬁlters / deformable alignment </a:t>
            </a:r>
            <a:r>
              <a:rPr lang="en-GB" sz="2400" baseline="30000" dirty="0" smtClean="0">
                <a:latin typeface="Calibri" panose="020F0502020204030204" pitchFamily="34" charset="0"/>
                <a:cs typeface="Calibri" panose="020F0502020204030204" pitchFamily="34" charset="0"/>
              </a:rPr>
              <a:t>[8, 9]</a:t>
            </a:r>
            <a:endParaRPr lang="en-GB" sz="2400" dirty="0" smtClean="0">
              <a:latin typeface="Calibri" panose="020F0502020204030204" pitchFamily="34" charset="0"/>
              <a:cs typeface="Calibri" panose="020F0502020204030204" pitchFamily="34" charset="0"/>
            </a:endParaRPr>
          </a:p>
          <a:p>
            <a:pPr marL="800100" lvl="1" indent="-342900">
              <a:buFont typeface="Arial" panose="020B0604020202020204" pitchFamily="34" charset="0"/>
              <a:buChar char="•"/>
            </a:pPr>
            <a:r>
              <a:rPr lang="en-GB" sz="2400" dirty="0" smtClean="0">
                <a:latin typeface="Calibri" panose="020F0502020204030204" pitchFamily="34" charset="0"/>
                <a:cs typeface="Calibri" panose="020F0502020204030204" pitchFamily="34" charset="0"/>
              </a:rPr>
              <a:t>Sequence-to-sequence </a:t>
            </a:r>
            <a:r>
              <a:rPr lang="en-GB" sz="2400" dirty="0">
                <a:latin typeface="Calibri" panose="020F0502020204030204" pitchFamily="34" charset="0"/>
                <a:cs typeface="Calibri" panose="020F0502020204030204" pitchFamily="34" charset="0"/>
              </a:rPr>
              <a:t>(S2S) </a:t>
            </a:r>
            <a:r>
              <a:rPr lang="en-GB" sz="2400" dirty="0" smtClean="0">
                <a:latin typeface="Calibri" panose="020F0502020204030204" pitchFamily="34" charset="0"/>
                <a:cs typeface="Calibri" panose="020F0502020204030204" pitchFamily="34" charset="0"/>
              </a:rPr>
              <a:t>learning</a:t>
            </a:r>
            <a:r>
              <a:rPr lang="en-GB" sz="2400" baseline="30000" dirty="0" smtClean="0">
                <a:latin typeface="Calibri" panose="020F0502020204030204" pitchFamily="34" charset="0"/>
                <a:cs typeface="Calibri" panose="020F0502020204030204" pitchFamily="34" charset="0"/>
              </a:rPr>
              <a:t>[10]</a:t>
            </a:r>
            <a:endParaRPr lang="en-GB" sz="2400" dirty="0">
              <a:latin typeface="Calibri" panose="020F0502020204030204" pitchFamily="34" charset="0"/>
              <a:cs typeface="Calibri" panose="020F0502020204030204" pitchFamily="34" charset="0"/>
            </a:endParaRPr>
          </a:p>
        </p:txBody>
      </p:sp>
      <p:sp>
        <p:nvSpPr>
          <p:cNvPr id="14" name="TextBox 13"/>
          <p:cNvSpPr txBox="1"/>
          <p:nvPr/>
        </p:nvSpPr>
        <p:spPr>
          <a:xfrm>
            <a:off x="981626" y="4735119"/>
            <a:ext cx="10303737" cy="1600438"/>
          </a:xfrm>
          <a:prstGeom prst="rect">
            <a:avLst/>
          </a:prstGeom>
          <a:noFill/>
        </p:spPr>
        <p:txBody>
          <a:bodyPr wrap="square" rtlCol="0">
            <a:spAutoFit/>
          </a:bodyPr>
          <a:lstStyle/>
          <a:p>
            <a:r>
              <a:rPr lang="en-US" sz="1400" baseline="30000" dirty="0" smtClean="0">
                <a:solidFill>
                  <a:schemeClr val="bg1">
                    <a:lumMod val="50000"/>
                  </a:schemeClr>
                </a:solidFill>
                <a:latin typeface="Calibri" panose="020F0502020204030204" pitchFamily="34" charset="0"/>
                <a:cs typeface="Calibri" panose="020F0502020204030204" pitchFamily="34" charset="0"/>
              </a:rPr>
              <a:t>[7</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a:solidFill>
                  <a:schemeClr val="bg1">
                    <a:lumMod val="50000"/>
                  </a:schemeClr>
                </a:solidFill>
                <a:latin typeface="Calibri" panose="020F0502020204030204" pitchFamily="34" charset="0"/>
                <a:cs typeface="Calibri" panose="020F0502020204030204" pitchFamily="34" charset="0"/>
              </a:rPr>
              <a:t>Muhammad </a:t>
            </a:r>
            <a:r>
              <a:rPr lang="en-GB" sz="1400" dirty="0" err="1">
                <a:solidFill>
                  <a:schemeClr val="bg1">
                    <a:lumMod val="50000"/>
                  </a:schemeClr>
                </a:solidFill>
                <a:latin typeface="Calibri" panose="020F0502020204030204" pitchFamily="34" charset="0"/>
                <a:cs typeface="Calibri" panose="020F0502020204030204" pitchFamily="34" charset="0"/>
              </a:rPr>
              <a:t>Haris</a:t>
            </a:r>
            <a:r>
              <a:rPr lang="en-GB" sz="1400" dirty="0">
                <a:solidFill>
                  <a:schemeClr val="bg1">
                    <a:lumMod val="50000"/>
                  </a:schemeClr>
                </a:solidFill>
                <a:latin typeface="Calibri" panose="020F0502020204030204" pitchFamily="34" charset="0"/>
                <a:cs typeface="Calibri" panose="020F0502020204030204" pitchFamily="34" charset="0"/>
              </a:rPr>
              <a:t>, Gregory </a:t>
            </a:r>
            <a:r>
              <a:rPr lang="en-GB" sz="1400" dirty="0" err="1">
                <a:solidFill>
                  <a:schemeClr val="bg1">
                    <a:lumMod val="50000"/>
                  </a:schemeClr>
                </a:solidFill>
                <a:latin typeface="Calibri" panose="020F0502020204030204" pitchFamily="34" charset="0"/>
                <a:cs typeface="Calibri" panose="020F0502020204030204" pitchFamily="34" charset="0"/>
              </a:rPr>
              <a:t>Shakhnarovich</a:t>
            </a:r>
            <a:r>
              <a:rPr lang="en-GB" sz="1400" dirty="0">
                <a:solidFill>
                  <a:schemeClr val="bg1">
                    <a:lumMod val="50000"/>
                  </a:schemeClr>
                </a:solidFill>
                <a:latin typeface="Calibri" panose="020F0502020204030204" pitchFamily="34" charset="0"/>
                <a:cs typeface="Calibri" panose="020F0502020204030204" pitchFamily="34" charset="0"/>
              </a:rPr>
              <a:t>, and </a:t>
            </a:r>
            <a:r>
              <a:rPr lang="en-GB" sz="1400" dirty="0" err="1">
                <a:solidFill>
                  <a:schemeClr val="bg1">
                    <a:lumMod val="50000"/>
                  </a:schemeClr>
                </a:solidFill>
                <a:latin typeface="Calibri" panose="020F0502020204030204" pitchFamily="34" charset="0"/>
                <a:cs typeface="Calibri" panose="020F0502020204030204" pitchFamily="34" charset="0"/>
              </a:rPr>
              <a:t>Norimichi</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Ukita</a:t>
            </a:r>
            <a:r>
              <a:rPr lang="en-GB" sz="1400" dirty="0">
                <a:solidFill>
                  <a:schemeClr val="bg1">
                    <a:lumMod val="50000"/>
                  </a:schemeClr>
                </a:solidFill>
                <a:latin typeface="Calibri" panose="020F0502020204030204" pitchFamily="34" charset="0"/>
                <a:cs typeface="Calibri" panose="020F0502020204030204" pitchFamily="34" charset="0"/>
              </a:rPr>
              <a:t>. Recurrent back-projection network for video </a:t>
            </a:r>
            <a:r>
              <a:rPr lang="en-GB" sz="1400" dirty="0" smtClean="0">
                <a:solidFill>
                  <a:schemeClr val="bg1">
                    <a:lumMod val="50000"/>
                  </a:schemeClr>
                </a:solidFill>
                <a:latin typeface="Calibri" panose="020F0502020204030204" pitchFamily="34" charset="0"/>
                <a:cs typeface="Calibri" panose="020F0502020204030204" pitchFamily="34" charset="0"/>
              </a:rPr>
              <a:t>super resolution</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smtClean="0">
                <a:solidFill>
                  <a:schemeClr val="bg1">
                    <a:lumMod val="50000"/>
                  </a:schemeClr>
                </a:solidFill>
                <a:latin typeface="Calibri" panose="020F0502020204030204" pitchFamily="34" charset="0"/>
                <a:cs typeface="Calibri" panose="020F0502020204030204" pitchFamily="34" charset="0"/>
              </a:rPr>
              <a:t> CVPR 2019</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[8</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Younghyun</a:t>
            </a:r>
            <a:r>
              <a:rPr lang="en-GB" sz="1400" dirty="0">
                <a:solidFill>
                  <a:schemeClr val="bg1">
                    <a:lumMod val="50000"/>
                  </a:schemeClr>
                </a:solidFill>
                <a:latin typeface="Calibri" panose="020F0502020204030204" pitchFamily="34" charset="0"/>
                <a:cs typeface="Calibri" panose="020F0502020204030204" pitchFamily="34" charset="0"/>
              </a:rPr>
              <a:t> Jo, </a:t>
            </a:r>
            <a:r>
              <a:rPr lang="en-GB" sz="1400" dirty="0" err="1">
                <a:solidFill>
                  <a:schemeClr val="bg1">
                    <a:lumMod val="50000"/>
                  </a:schemeClr>
                </a:solidFill>
                <a:latin typeface="Calibri" panose="020F0502020204030204" pitchFamily="34" charset="0"/>
                <a:cs typeface="Calibri" panose="020F0502020204030204" pitchFamily="34" charset="0"/>
              </a:rPr>
              <a:t>Seoung</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Wug</a:t>
            </a:r>
            <a:r>
              <a:rPr lang="en-GB" sz="1400" dirty="0">
                <a:solidFill>
                  <a:schemeClr val="bg1">
                    <a:lumMod val="50000"/>
                  </a:schemeClr>
                </a:solidFill>
                <a:latin typeface="Calibri" panose="020F0502020204030204" pitchFamily="34" charset="0"/>
                <a:cs typeface="Calibri" panose="020F0502020204030204" pitchFamily="34" charset="0"/>
              </a:rPr>
              <a:t> Oh, </a:t>
            </a:r>
            <a:r>
              <a:rPr lang="en-GB" sz="1400" dirty="0" err="1">
                <a:solidFill>
                  <a:schemeClr val="bg1">
                    <a:lumMod val="50000"/>
                  </a:schemeClr>
                </a:solidFill>
                <a:latin typeface="Calibri" panose="020F0502020204030204" pitchFamily="34" charset="0"/>
                <a:cs typeface="Calibri" panose="020F0502020204030204" pitchFamily="34" charset="0"/>
              </a:rPr>
              <a:t>Jaeyeon</a:t>
            </a:r>
            <a:r>
              <a:rPr lang="en-GB" sz="1400" dirty="0">
                <a:solidFill>
                  <a:schemeClr val="bg1">
                    <a:lumMod val="50000"/>
                  </a:schemeClr>
                </a:solidFill>
                <a:latin typeface="Calibri" panose="020F0502020204030204" pitchFamily="34" charset="0"/>
                <a:cs typeface="Calibri" panose="020F0502020204030204" pitchFamily="34" charset="0"/>
              </a:rPr>
              <a:t> Kang, and </a:t>
            </a:r>
            <a:r>
              <a:rPr lang="en-GB" sz="1400" dirty="0" err="1">
                <a:solidFill>
                  <a:schemeClr val="bg1">
                    <a:lumMod val="50000"/>
                  </a:schemeClr>
                </a:solidFill>
                <a:latin typeface="Calibri" panose="020F0502020204030204" pitchFamily="34" charset="0"/>
                <a:cs typeface="Calibri" panose="020F0502020204030204" pitchFamily="34" charset="0"/>
              </a:rPr>
              <a:t>Seon</a:t>
            </a:r>
            <a:r>
              <a:rPr lang="en-GB" sz="1400" dirty="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Joo</a:t>
            </a:r>
            <a:r>
              <a:rPr lang="en-GB" sz="1400" dirty="0">
                <a:solidFill>
                  <a:schemeClr val="bg1">
                    <a:lumMod val="50000"/>
                  </a:schemeClr>
                </a:solidFill>
                <a:latin typeface="Calibri" panose="020F0502020204030204" pitchFamily="34" charset="0"/>
                <a:cs typeface="Calibri" panose="020F0502020204030204" pitchFamily="34" charset="0"/>
              </a:rPr>
              <a:t> Kim. Deep video super-resolution network using dynamic </a:t>
            </a:r>
            <a:r>
              <a:rPr lang="en-GB" sz="1400" dirty="0" err="1">
                <a:solidFill>
                  <a:schemeClr val="bg1">
                    <a:lumMod val="50000"/>
                  </a:schemeClr>
                </a:solidFill>
                <a:latin typeface="Calibri" panose="020F0502020204030204" pitchFamily="34" charset="0"/>
                <a:cs typeface="Calibri" panose="020F0502020204030204" pitchFamily="34" charset="0"/>
              </a:rPr>
              <a:t>upsampling</a:t>
            </a:r>
            <a:r>
              <a:rPr lang="en-GB" sz="1400" dirty="0">
                <a:solidFill>
                  <a:schemeClr val="bg1">
                    <a:lumMod val="50000"/>
                  </a:schemeClr>
                </a:solidFill>
                <a:latin typeface="Calibri" panose="020F0502020204030204" pitchFamily="34" charset="0"/>
                <a:cs typeface="Calibri" panose="020F0502020204030204" pitchFamily="34" charset="0"/>
              </a:rPr>
              <a:t> ﬁlters without explicit motion compensation. </a:t>
            </a:r>
            <a:r>
              <a:rPr lang="en-GB" sz="1400" dirty="0" smtClean="0">
                <a:solidFill>
                  <a:schemeClr val="bg1">
                    <a:lumMod val="50000"/>
                  </a:schemeClr>
                </a:solidFill>
                <a:latin typeface="Calibri" panose="020F0502020204030204" pitchFamily="34" charset="0"/>
                <a:cs typeface="Calibri" panose="020F0502020204030204" pitchFamily="34" charset="0"/>
              </a:rPr>
              <a:t>CVPR 2018</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[9</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err="1">
                <a:solidFill>
                  <a:schemeClr val="bg1">
                    <a:lumMod val="50000"/>
                  </a:schemeClr>
                </a:solidFill>
                <a:latin typeface="Calibri" panose="020F0502020204030204" pitchFamily="34" charset="0"/>
                <a:cs typeface="Calibri" panose="020F0502020204030204" pitchFamily="34" charset="0"/>
              </a:rPr>
              <a:t>Yapeng</a:t>
            </a:r>
            <a:r>
              <a:rPr lang="en-GB" sz="1400" dirty="0">
                <a:solidFill>
                  <a:schemeClr val="bg1">
                    <a:lumMod val="50000"/>
                  </a:schemeClr>
                </a:solidFill>
                <a:latin typeface="Calibri" panose="020F0502020204030204" pitchFamily="34" charset="0"/>
                <a:cs typeface="Calibri" panose="020F0502020204030204" pitchFamily="34" charset="0"/>
              </a:rPr>
              <a:t> Tian, </a:t>
            </a:r>
            <a:r>
              <a:rPr lang="en-GB" sz="1400" dirty="0" err="1">
                <a:solidFill>
                  <a:schemeClr val="bg1">
                    <a:lumMod val="50000"/>
                  </a:schemeClr>
                </a:solidFill>
                <a:latin typeface="Calibri" panose="020F0502020204030204" pitchFamily="34" charset="0"/>
                <a:cs typeface="Calibri" panose="020F0502020204030204" pitchFamily="34" charset="0"/>
              </a:rPr>
              <a:t>Yulun</a:t>
            </a:r>
            <a:r>
              <a:rPr lang="en-GB" sz="1400" dirty="0">
                <a:solidFill>
                  <a:schemeClr val="bg1">
                    <a:lumMod val="50000"/>
                  </a:schemeClr>
                </a:solidFill>
                <a:latin typeface="Calibri" panose="020F0502020204030204" pitchFamily="34" charset="0"/>
                <a:cs typeface="Calibri" panose="020F0502020204030204" pitchFamily="34" charset="0"/>
              </a:rPr>
              <a:t> Zhang, Yun Fu, and </a:t>
            </a:r>
            <a:r>
              <a:rPr lang="en-GB" sz="1400" dirty="0" err="1">
                <a:solidFill>
                  <a:schemeClr val="bg1">
                    <a:lumMod val="50000"/>
                  </a:schemeClr>
                </a:solidFill>
                <a:latin typeface="Calibri" panose="020F0502020204030204" pitchFamily="34" charset="0"/>
                <a:cs typeface="Calibri" panose="020F0502020204030204" pitchFamily="34" charset="0"/>
              </a:rPr>
              <a:t>Chenliang</a:t>
            </a:r>
            <a:r>
              <a:rPr lang="en-GB" sz="1400" dirty="0">
                <a:solidFill>
                  <a:schemeClr val="bg1">
                    <a:lumMod val="50000"/>
                  </a:schemeClr>
                </a:solidFill>
                <a:latin typeface="Calibri" panose="020F0502020204030204" pitchFamily="34" charset="0"/>
                <a:cs typeface="Calibri" panose="020F0502020204030204" pitchFamily="34" charset="0"/>
              </a:rPr>
              <a:t> Xu. </a:t>
            </a:r>
            <a:r>
              <a:rPr lang="en-GB" sz="1400" dirty="0" err="1">
                <a:solidFill>
                  <a:schemeClr val="bg1">
                    <a:lumMod val="50000"/>
                  </a:schemeClr>
                </a:solidFill>
                <a:latin typeface="Calibri" panose="020F0502020204030204" pitchFamily="34" charset="0"/>
                <a:cs typeface="Calibri" panose="020F0502020204030204" pitchFamily="34" charset="0"/>
              </a:rPr>
              <a:t>Tdan</a:t>
            </a:r>
            <a:r>
              <a:rPr lang="en-GB" sz="1400" dirty="0">
                <a:solidFill>
                  <a:schemeClr val="bg1">
                    <a:lumMod val="50000"/>
                  </a:schemeClr>
                </a:solidFill>
                <a:latin typeface="Calibri" panose="020F0502020204030204" pitchFamily="34" charset="0"/>
                <a:cs typeface="Calibri" panose="020F0502020204030204" pitchFamily="34" charset="0"/>
              </a:rPr>
              <a:t>: Temporally deformable alignment network for video super-resolution. </a:t>
            </a:r>
            <a:r>
              <a:rPr lang="en-GB" sz="1400" dirty="0" smtClean="0">
                <a:solidFill>
                  <a:schemeClr val="bg1">
                    <a:lumMod val="50000"/>
                  </a:schemeClr>
                </a:solidFill>
                <a:latin typeface="Calibri" panose="020F0502020204030204" pitchFamily="34" charset="0"/>
                <a:cs typeface="Calibri" panose="020F0502020204030204" pitchFamily="34" charset="0"/>
              </a:rPr>
              <a:t>CVPR 2020</a:t>
            </a:r>
          </a:p>
          <a:p>
            <a:r>
              <a:rPr lang="en-US" sz="1400" baseline="30000" dirty="0" smtClean="0">
                <a:solidFill>
                  <a:schemeClr val="bg1">
                    <a:lumMod val="50000"/>
                  </a:schemeClr>
                </a:solidFill>
                <a:latin typeface="Calibri" panose="020F0502020204030204" pitchFamily="34" charset="0"/>
                <a:cs typeface="Calibri" panose="020F0502020204030204" pitchFamily="34" charset="0"/>
              </a:rPr>
              <a:t>[10</a:t>
            </a:r>
            <a:r>
              <a:rPr lang="en-GB" sz="1400" baseline="30000" dirty="0" smtClean="0">
                <a:solidFill>
                  <a:schemeClr val="bg1">
                    <a:lumMod val="50000"/>
                  </a:schemeClr>
                </a:solidFill>
                <a:latin typeface="Calibri" panose="020F0502020204030204" pitchFamily="34" charset="0"/>
                <a:cs typeface="Calibri" panose="020F0502020204030204" pitchFamily="34" charset="0"/>
              </a:rPr>
              <a:t>] </a:t>
            </a:r>
            <a:r>
              <a:rPr lang="en-GB" sz="1400" dirty="0">
                <a:solidFill>
                  <a:schemeClr val="bg1">
                    <a:lumMod val="50000"/>
                  </a:schemeClr>
                </a:solidFill>
                <a:latin typeface="Calibri" panose="020F0502020204030204" pitchFamily="34" charset="0"/>
                <a:cs typeface="Calibri" panose="020F0502020204030204" pitchFamily="34" charset="0"/>
              </a:rPr>
              <a:t>Yan Huang, Wei Wang, and Liang Wang. Video </a:t>
            </a:r>
            <a:r>
              <a:rPr lang="en-GB" sz="1400" dirty="0" err="1">
                <a:solidFill>
                  <a:schemeClr val="bg1">
                    <a:lumMod val="50000"/>
                  </a:schemeClr>
                </a:solidFill>
                <a:latin typeface="Calibri" panose="020F0502020204030204" pitchFamily="34" charset="0"/>
                <a:cs typeface="Calibri" panose="020F0502020204030204" pitchFamily="34" charset="0"/>
              </a:rPr>
              <a:t>superresolution</a:t>
            </a:r>
            <a:r>
              <a:rPr lang="en-GB" sz="1400" dirty="0">
                <a:solidFill>
                  <a:schemeClr val="bg1">
                    <a:lumMod val="50000"/>
                  </a:schemeClr>
                </a:solidFill>
                <a:latin typeface="Calibri" panose="020F0502020204030204" pitchFamily="34" charset="0"/>
                <a:cs typeface="Calibri" panose="020F0502020204030204" pitchFamily="34" charset="0"/>
              </a:rPr>
              <a:t> via bidirectional recurrent convolutional networks</a:t>
            </a:r>
            <a:r>
              <a:rPr lang="en-GB" sz="1400" dirty="0" smtClean="0">
                <a:solidFill>
                  <a:schemeClr val="bg1">
                    <a:lumMod val="50000"/>
                  </a:schemeClr>
                </a:solidFill>
                <a:latin typeface="Calibri" panose="020F0502020204030204" pitchFamily="34" charset="0"/>
                <a:cs typeface="Calibri" panose="020F0502020204030204" pitchFamily="34" charset="0"/>
              </a:rPr>
              <a:t>. TPAMI 2017</a:t>
            </a:r>
            <a:endParaRPr lang="en-GB" sz="1400" dirty="0">
              <a:solidFill>
                <a:schemeClr val="bg1">
                  <a:lumMod val="50000"/>
                </a:schemeClr>
              </a:solidFill>
              <a:latin typeface="Calibri" panose="020F0502020204030204" pitchFamily="34" charset="0"/>
              <a:cs typeface="Calibri" panose="020F0502020204030204" pitchFamily="34" charset="0"/>
            </a:endParaRPr>
          </a:p>
        </p:txBody>
      </p:sp>
      <p:sp>
        <p:nvSpPr>
          <p:cNvPr id="16" name="TextBox 15"/>
          <p:cNvSpPr txBox="1"/>
          <p:nvPr/>
        </p:nvSpPr>
        <p:spPr>
          <a:xfrm>
            <a:off x="924150" y="4171926"/>
            <a:ext cx="10658250" cy="461665"/>
          </a:xfrm>
          <a:prstGeom prst="rect">
            <a:avLst/>
          </a:prstGeom>
          <a:noFill/>
        </p:spPr>
        <p:txBody>
          <a:bodyPr wrap="square" rtlCol="0">
            <a:spAutoFit/>
          </a:bodyPr>
          <a:lstStyle/>
          <a:p>
            <a:pPr marL="342900" indent="-342900">
              <a:buFont typeface="Arial" panose="020B0604020202020204" pitchFamily="34" charset="0"/>
              <a:buChar char="•"/>
            </a:pPr>
            <a:r>
              <a:rPr lang="en-GB" altLang="zh-CN" sz="2400" dirty="0">
                <a:solidFill>
                  <a:srgbClr val="FF0000"/>
                </a:solidFill>
                <a:latin typeface="Calibri" panose="020F0502020204030204" pitchFamily="34" charset="0"/>
                <a:cs typeface="Calibri" panose="020F0502020204030204" pitchFamily="34" charset="0"/>
              </a:rPr>
              <a:t>M</a:t>
            </a:r>
            <a:r>
              <a:rPr lang="en-GB" altLang="zh-CN" sz="2400" dirty="0" smtClean="0">
                <a:solidFill>
                  <a:srgbClr val="FF0000"/>
                </a:solidFill>
                <a:latin typeface="Calibri" panose="020F0502020204030204" pitchFamily="34" charset="0"/>
                <a:cs typeface="Calibri" panose="020F0502020204030204" pitchFamily="34" charset="0"/>
              </a:rPr>
              <a:t>any-to-one architectures</a:t>
            </a:r>
            <a:r>
              <a:rPr lang="en-US" altLang="zh-CN" sz="2400" dirty="0" smtClean="0">
                <a:solidFill>
                  <a:srgbClr val="FF0000"/>
                </a:solidFill>
                <a:latin typeface="Calibri" panose="020F0502020204030204" pitchFamily="34" charset="0"/>
                <a:cs typeface="Calibri" panose="020F0502020204030204" pitchFamily="34" charset="0"/>
              </a:rPr>
              <a:t>; </a:t>
            </a:r>
            <a:r>
              <a:rPr lang="en-GB" altLang="zh-CN" sz="2400" dirty="0" smtClean="0">
                <a:solidFill>
                  <a:srgbClr val="FF0000"/>
                </a:solidFill>
                <a:latin typeface="Calibri" panose="020F0502020204030204" pitchFamily="34" charset="0"/>
                <a:cs typeface="Calibri" panose="020F0502020204030204" pitchFamily="34" charset="0"/>
              </a:rPr>
              <a:t>computationally </a:t>
            </a:r>
            <a:r>
              <a:rPr lang="en-GB" altLang="zh-CN" sz="2400" dirty="0">
                <a:solidFill>
                  <a:srgbClr val="FF0000"/>
                </a:solidFill>
                <a:latin typeface="Calibri" panose="020F0502020204030204" pitchFamily="34" charset="0"/>
                <a:cs typeface="Calibri" panose="020F0502020204030204" pitchFamily="34" charset="0"/>
              </a:rPr>
              <a:t>inefﬁcient. </a:t>
            </a:r>
          </a:p>
        </p:txBody>
      </p:sp>
      <p:pic>
        <p:nvPicPr>
          <p:cNvPr id="3" name="Picture 2"/>
          <p:cNvPicPr>
            <a:picLocks noChangeAspect="1"/>
          </p:cNvPicPr>
          <p:nvPr/>
        </p:nvPicPr>
        <p:blipFill>
          <a:blip r:embed="rId5"/>
          <a:stretch>
            <a:fillRect/>
          </a:stretch>
        </p:blipFill>
        <p:spPr>
          <a:xfrm>
            <a:off x="5740494" y="422644"/>
            <a:ext cx="5415630" cy="3749282"/>
          </a:xfrm>
          <a:prstGeom prst="rect">
            <a:avLst/>
          </a:prstGeom>
        </p:spPr>
      </p:pic>
    </p:spTree>
    <p:extLst>
      <p:ext uri="{BB962C8B-B14F-4D97-AF65-F5344CB8AC3E}">
        <p14:creationId xmlns:p14="http://schemas.microsoft.com/office/powerpoint/2010/main" val="4119220128"/>
      </p:ext>
    </p:extLst>
  </p:cSld>
  <p:clrMapOvr>
    <a:masterClrMapping/>
  </p:clrMapOvr>
  <p:transition spd="slow" advClick="0" advTm="0">
    <p:push dir="u"/>
  </p:transition>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5399</TotalTime>
  <Words>3857</Words>
  <Application>Microsoft Office PowerPoint</Application>
  <PresentationFormat>宽屏</PresentationFormat>
  <Paragraphs>295</Paragraphs>
  <Slides>47</Slides>
  <Notes>47</Notes>
  <HiddenSlides>0</HiddenSlides>
  <MMClips>10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47</vt:i4>
      </vt:variant>
    </vt:vector>
  </HeadingPairs>
  <TitlesOfParts>
    <vt:vector size="54" baseType="lpstr">
      <vt:lpstr>等线</vt:lpstr>
      <vt:lpstr>等线 Light</vt:lpstr>
      <vt:lpstr>微软雅黑</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熊猫办公ppt</dc:title>
  <dc:creator>熊猫办公</dc:creator>
  <cp:lastModifiedBy>Admin</cp:lastModifiedBy>
  <cp:revision>65</cp:revision>
  <dcterms:created xsi:type="dcterms:W3CDTF">2017-03-10T02:31:00Z</dcterms:created>
  <dcterms:modified xsi:type="dcterms:W3CDTF">2020-10-24T01:57:12Z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